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48" r:id="rId2"/>
  </p:sldMasterIdLst>
  <p:notesMasterIdLst>
    <p:notesMasterId r:id="rId27"/>
  </p:notesMasterIdLst>
  <p:sldIdLst>
    <p:sldId id="257" r:id="rId3"/>
    <p:sldId id="258" r:id="rId4"/>
    <p:sldId id="259" r:id="rId5"/>
    <p:sldId id="283" r:id="rId6"/>
    <p:sldId id="260" r:id="rId7"/>
    <p:sldId id="270" r:id="rId8"/>
    <p:sldId id="266" r:id="rId9"/>
    <p:sldId id="261" r:id="rId10"/>
    <p:sldId id="268" r:id="rId11"/>
    <p:sldId id="269" r:id="rId12"/>
    <p:sldId id="263" r:id="rId13"/>
    <p:sldId id="272" r:id="rId14"/>
    <p:sldId id="273" r:id="rId15"/>
    <p:sldId id="274" r:id="rId16"/>
    <p:sldId id="275" r:id="rId17"/>
    <p:sldId id="276" r:id="rId18"/>
    <p:sldId id="277" r:id="rId19"/>
    <p:sldId id="278" r:id="rId20"/>
    <p:sldId id="279" r:id="rId21"/>
    <p:sldId id="264" r:id="rId22"/>
    <p:sldId id="280" r:id="rId23"/>
    <p:sldId id="262" r:id="rId24"/>
    <p:sldId id="282"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9020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000" b="1" i="0" u="none" strike="noStrike" kern="1200" spc="100" baseline="0">
                <a:solidFill>
                  <a:schemeClr val="tx1"/>
                </a:solidFill>
                <a:effectLst/>
                <a:latin typeface="+mn-lt"/>
                <a:ea typeface="+mn-ea"/>
                <a:cs typeface="+mn-cs"/>
              </a:defRPr>
            </a:pPr>
            <a:r>
              <a:rPr lang="en-US" sz="1000" dirty="0">
                <a:solidFill>
                  <a:schemeClr val="tx1"/>
                </a:solidFill>
                <a:effectLst/>
              </a:rPr>
              <a:t>Measurement</a:t>
            </a:r>
            <a:r>
              <a:rPr lang="en-US" sz="1000" baseline="0" dirty="0">
                <a:solidFill>
                  <a:schemeClr val="tx1"/>
                </a:solidFill>
                <a:effectLst/>
              </a:rPr>
              <a:t> Year 2023</a:t>
            </a:r>
          </a:p>
          <a:p>
            <a:pPr>
              <a:defRPr sz="1000">
                <a:solidFill>
                  <a:schemeClr val="tx1"/>
                </a:solidFill>
                <a:effectLst/>
              </a:defRPr>
            </a:pPr>
            <a:r>
              <a:rPr lang="en-US" sz="1000" baseline="0" dirty="0">
                <a:solidFill>
                  <a:schemeClr val="tx1"/>
                </a:solidFill>
                <a:effectLst/>
              </a:rPr>
              <a:t> </a:t>
            </a:r>
            <a:r>
              <a:rPr lang="en-US" sz="1000" dirty="0">
                <a:solidFill>
                  <a:schemeClr val="tx1"/>
                </a:solidFill>
                <a:effectLst/>
              </a:rPr>
              <a:t>Star Rating Composition </a:t>
            </a:r>
          </a:p>
        </c:rich>
      </c:tx>
      <c:layout>
        <c:manualLayout>
          <c:xMode val="edge"/>
          <c:yMode val="edge"/>
          <c:x val="0.22089348206474191"/>
          <c:y val="2.6006226098267381E-2"/>
        </c:manualLayout>
      </c:layout>
      <c:overlay val="0"/>
      <c:spPr>
        <a:noFill/>
        <a:ln>
          <a:noFill/>
        </a:ln>
        <a:effectLst/>
      </c:spPr>
      <c:txPr>
        <a:bodyPr rot="0" spcFirstLastPara="1" vertOverflow="ellipsis" vert="horz" wrap="square" anchor="ctr" anchorCtr="1"/>
        <a:lstStyle/>
        <a:p>
          <a:pPr>
            <a:defRPr sz="1000" b="1" i="0" u="none" strike="noStrike" kern="1200" spc="100" baseline="0">
              <a:solidFill>
                <a:schemeClr val="tx1"/>
              </a:solidFill>
              <a:effectLst/>
              <a:latin typeface="+mn-lt"/>
              <a:ea typeface="+mn-ea"/>
              <a:cs typeface="+mn-cs"/>
            </a:defRPr>
          </a:pPr>
          <a:endParaRPr lang="en-US"/>
        </a:p>
      </c:txPr>
    </c:title>
    <c:autoTitleDeleted val="0"/>
    <c:plotArea>
      <c:layout>
        <c:manualLayout>
          <c:layoutTarget val="inner"/>
          <c:xMode val="edge"/>
          <c:yMode val="edge"/>
          <c:x val="0.1653452172645086"/>
          <c:y val="0.1696271377253252"/>
          <c:w val="0.75650262467191609"/>
          <c:h val="0.78928745975571035"/>
        </c:manualLayout>
      </c:layout>
      <c:pieChart>
        <c:varyColors val="1"/>
        <c:ser>
          <c:idx val="0"/>
          <c:order val="0"/>
          <c:dPt>
            <c:idx val="0"/>
            <c:bubble3D val="0"/>
            <c:spPr>
              <a:gradFill rotWithShape="1">
                <a:gsLst>
                  <a:gs pos="0">
                    <a:schemeClr val="accent1">
                      <a:shade val="50000"/>
                      <a:shade val="51000"/>
                      <a:satMod val="130000"/>
                    </a:schemeClr>
                  </a:gs>
                  <a:gs pos="80000">
                    <a:schemeClr val="accent1">
                      <a:shade val="50000"/>
                      <a:shade val="93000"/>
                      <a:satMod val="130000"/>
                    </a:schemeClr>
                  </a:gs>
                  <a:gs pos="100000">
                    <a:schemeClr val="accent1">
                      <a:shade val="5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7A7A-4D2A-BA9F-22E590C8E38A}"/>
              </c:ext>
            </c:extLst>
          </c:dPt>
          <c:dPt>
            <c:idx val="1"/>
            <c:bubble3D val="0"/>
            <c:spPr>
              <a:gradFill rotWithShape="1">
                <a:gsLst>
                  <a:gs pos="0">
                    <a:schemeClr val="accent1">
                      <a:shade val="70000"/>
                      <a:shade val="51000"/>
                      <a:satMod val="130000"/>
                    </a:schemeClr>
                  </a:gs>
                  <a:gs pos="80000">
                    <a:schemeClr val="accent1">
                      <a:shade val="70000"/>
                      <a:shade val="93000"/>
                      <a:satMod val="130000"/>
                    </a:schemeClr>
                  </a:gs>
                  <a:gs pos="100000">
                    <a:schemeClr val="accent1">
                      <a:shade val="7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7A7A-4D2A-BA9F-22E590C8E38A}"/>
              </c:ext>
            </c:extLst>
          </c:dPt>
          <c:dPt>
            <c:idx val="2"/>
            <c:bubble3D val="0"/>
            <c:spPr>
              <a:gradFill rotWithShape="1">
                <a:gsLst>
                  <a:gs pos="0">
                    <a:schemeClr val="accent1">
                      <a:shade val="90000"/>
                      <a:shade val="51000"/>
                      <a:satMod val="130000"/>
                    </a:schemeClr>
                  </a:gs>
                  <a:gs pos="80000">
                    <a:schemeClr val="accent1">
                      <a:shade val="90000"/>
                      <a:shade val="93000"/>
                      <a:satMod val="130000"/>
                    </a:schemeClr>
                  </a:gs>
                  <a:gs pos="100000">
                    <a:schemeClr val="accent1">
                      <a:shade val="9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7A7A-4D2A-BA9F-22E590C8E38A}"/>
              </c:ext>
            </c:extLst>
          </c:dPt>
          <c:dPt>
            <c:idx val="3"/>
            <c:bubble3D val="0"/>
            <c:spPr>
              <a:gradFill rotWithShape="1">
                <a:gsLst>
                  <a:gs pos="0">
                    <a:schemeClr val="accent1">
                      <a:tint val="90000"/>
                      <a:shade val="51000"/>
                      <a:satMod val="130000"/>
                    </a:schemeClr>
                  </a:gs>
                  <a:gs pos="80000">
                    <a:schemeClr val="accent1">
                      <a:tint val="90000"/>
                      <a:shade val="93000"/>
                      <a:satMod val="130000"/>
                    </a:schemeClr>
                  </a:gs>
                  <a:gs pos="100000">
                    <a:schemeClr val="accent1">
                      <a:tint val="9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7A7A-4D2A-BA9F-22E590C8E38A}"/>
              </c:ext>
            </c:extLst>
          </c:dPt>
          <c:dPt>
            <c:idx val="4"/>
            <c:bubble3D val="0"/>
            <c:spPr>
              <a:gradFill rotWithShape="1">
                <a:gsLst>
                  <a:gs pos="0">
                    <a:schemeClr val="accent1">
                      <a:tint val="70000"/>
                      <a:shade val="51000"/>
                      <a:satMod val="130000"/>
                    </a:schemeClr>
                  </a:gs>
                  <a:gs pos="80000">
                    <a:schemeClr val="accent1">
                      <a:tint val="70000"/>
                      <a:shade val="93000"/>
                      <a:satMod val="130000"/>
                    </a:schemeClr>
                  </a:gs>
                  <a:gs pos="100000">
                    <a:schemeClr val="accent1">
                      <a:tint val="7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7A7A-4D2A-BA9F-22E590C8E38A}"/>
              </c:ext>
            </c:extLst>
          </c:dPt>
          <c:dPt>
            <c:idx val="5"/>
            <c:bubble3D val="0"/>
            <c:spPr>
              <a:gradFill rotWithShape="1">
                <a:gsLst>
                  <a:gs pos="0">
                    <a:schemeClr val="accent1">
                      <a:tint val="50000"/>
                      <a:shade val="51000"/>
                      <a:satMod val="130000"/>
                    </a:schemeClr>
                  </a:gs>
                  <a:gs pos="80000">
                    <a:schemeClr val="accent1">
                      <a:tint val="50000"/>
                      <a:shade val="93000"/>
                      <a:satMod val="130000"/>
                    </a:schemeClr>
                  </a:gs>
                  <a:gs pos="100000">
                    <a:schemeClr val="accent1">
                      <a:tint val="5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7A7A-4D2A-BA9F-22E590C8E38A}"/>
              </c:ext>
            </c:extLst>
          </c:dPt>
          <c:dLbls>
            <c:dLbl>
              <c:idx val="0"/>
              <c:layout>
                <c:manualLayout>
                  <c:x val="-0.10689563194844547"/>
                  <c:y val="0.13123191322320429"/>
                </c:manualLayout>
              </c:layout>
              <c:tx>
                <c:rich>
                  <a:bodyPr rot="0" spcFirstLastPara="1" vertOverflow="ellipsis" vert="horz" wrap="square" lIns="38100" tIns="19050" rIns="38100" bIns="19050" anchor="ctr" anchorCtr="0">
                    <a:spAutoFit/>
                  </a:bodyPr>
                  <a:lstStyle/>
                  <a:p>
                    <a:pPr algn="l">
                      <a:defRPr sz="800" b="1" i="0" u="none" strike="noStrike" kern="1200" baseline="0">
                        <a:solidFill>
                          <a:schemeClr val="tx1"/>
                        </a:solidFill>
                        <a:latin typeface="+mn-lt"/>
                        <a:ea typeface="+mn-ea"/>
                        <a:cs typeface="+mn-cs"/>
                      </a:defRPr>
                    </a:pPr>
                    <a:fld id="{DD17EEC4-FA78-0E4F-BF79-80DA0CF6EE1E}" type="CATEGORYNAME">
                      <a:rPr lang="en-US" sz="800" smtClean="0">
                        <a:solidFill>
                          <a:schemeClr val="tx1"/>
                        </a:solidFill>
                      </a:rPr>
                      <a:pPr algn="l">
                        <a:defRPr sz="800" b="1">
                          <a:solidFill>
                            <a:schemeClr val="tx1"/>
                          </a:solidFill>
                        </a:defRPr>
                      </a:pPr>
                      <a:t>[CATEGORY NAME]</a:t>
                    </a:fld>
                    <a:r>
                      <a:rPr lang="en-US" sz="800" baseline="0" dirty="0">
                        <a:solidFill>
                          <a:schemeClr val="tx1"/>
                        </a:solidFill>
                      </a:rPr>
                      <a:t> </a:t>
                    </a:r>
                    <a:fld id="{4B06099D-D87A-4243-A863-CBA6D5C371EF}" type="VALUE">
                      <a:rPr lang="en-US" sz="800" baseline="0">
                        <a:solidFill>
                          <a:schemeClr val="tx1"/>
                        </a:solidFill>
                      </a:rPr>
                      <a:pPr algn="l">
                        <a:defRPr sz="800" b="1">
                          <a:solidFill>
                            <a:schemeClr val="tx1"/>
                          </a:solidFill>
                        </a:defRPr>
                      </a:pPr>
                      <a:t>[VALUE]</a:t>
                    </a:fld>
                    <a:endParaRPr lang="en-US" sz="800" baseline="0" dirty="0">
                      <a:solidFill>
                        <a:schemeClr val="tx1"/>
                      </a:solidFill>
                    </a:endParaRPr>
                  </a:p>
                </c:rich>
              </c:tx>
              <c:spPr>
                <a:noFill/>
                <a:ln>
                  <a:noFill/>
                </a:ln>
                <a:effectLst/>
              </c:spPr>
              <c:txPr>
                <a:bodyPr rot="0" spcFirstLastPara="1" vertOverflow="ellipsis" vert="horz" wrap="square" lIns="38100" tIns="19050" rIns="38100" bIns="19050" anchor="ctr" anchorCtr="0">
                  <a:spAutoFit/>
                </a:bodyPr>
                <a:lstStyle/>
                <a:p>
                  <a:pPr algn="l">
                    <a:defRPr sz="8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9027078932206638"/>
                      <c:h val="0.15895172665485957"/>
                    </c:manualLayout>
                  </c15:layout>
                  <c15:dlblFieldTable/>
                  <c15:showDataLabelsRange val="0"/>
                </c:ext>
                <c:ext xmlns:c16="http://schemas.microsoft.com/office/drawing/2014/chart" uri="{C3380CC4-5D6E-409C-BE32-E72D297353CC}">
                  <c16:uniqueId val="{00000001-7A7A-4D2A-BA9F-22E590C8E38A}"/>
                </c:ext>
              </c:extLst>
            </c:dLbl>
            <c:dLbl>
              <c:idx val="1"/>
              <c:layout>
                <c:manualLayout>
                  <c:x val="-9.4773075240594931E-2"/>
                  <c:y val="0.12955761232744634"/>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tx1"/>
                        </a:solidFill>
                        <a:latin typeface="+mn-lt"/>
                        <a:ea typeface="+mn-ea"/>
                        <a:cs typeface="+mn-cs"/>
                      </a:defRPr>
                    </a:pPr>
                    <a:fld id="{D1C9F920-2927-D340-87E7-6E9941E296F9}" type="CATEGORYNAME">
                      <a:rPr lang="en-US" sz="800" smtClean="0">
                        <a:solidFill>
                          <a:schemeClr val="tx1"/>
                        </a:solidFill>
                      </a:rPr>
                      <a:pPr>
                        <a:defRPr sz="800" b="1">
                          <a:solidFill>
                            <a:schemeClr val="tx1"/>
                          </a:solidFill>
                        </a:defRPr>
                      </a:pPr>
                      <a:t>[CATEGORY NAME]</a:t>
                    </a:fld>
                    <a:r>
                      <a:rPr lang="en-US" sz="800" dirty="0">
                        <a:solidFill>
                          <a:schemeClr val="tx1"/>
                        </a:solidFill>
                      </a:rPr>
                      <a:t> </a:t>
                    </a:r>
                    <a:fld id="{DA6D2F1D-09AF-2F4F-90B2-2419B4C6F8DA}" type="VALUE">
                      <a:rPr lang="en-US" sz="800" baseline="0" smtClean="0">
                        <a:solidFill>
                          <a:schemeClr val="tx1"/>
                        </a:solidFill>
                      </a:rPr>
                      <a:pPr>
                        <a:defRPr sz="800" b="1">
                          <a:solidFill>
                            <a:schemeClr val="tx1"/>
                          </a:solidFill>
                        </a:defRPr>
                      </a:pPr>
                      <a:t>[VALUE]</a:t>
                    </a:fld>
                    <a:endParaRPr lang="en-US" sz="80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6962476660110657"/>
                      <c:h val="0.13038910732643047"/>
                    </c:manualLayout>
                  </c15:layout>
                  <c15:dlblFieldTable/>
                  <c15:showDataLabelsRange val="0"/>
                </c:ext>
                <c:ext xmlns:c16="http://schemas.microsoft.com/office/drawing/2014/chart" uri="{C3380CC4-5D6E-409C-BE32-E72D297353CC}">
                  <c16:uniqueId val="{00000003-7A7A-4D2A-BA9F-22E590C8E38A}"/>
                </c:ext>
              </c:extLst>
            </c:dLbl>
            <c:dLbl>
              <c:idx val="2"/>
              <c:layout>
                <c:manualLayout>
                  <c:x val="-0.14304848426431924"/>
                  <c:y val="-5.4668373835539491E-2"/>
                </c:manualLayout>
              </c:layout>
              <c:tx>
                <c:rich>
                  <a:bodyPr/>
                  <a:lstStyle/>
                  <a:p>
                    <a:fld id="{E4A70678-3BB5-2A45-AD75-8E3A09B4DF23}" type="CATEGORYNAME">
                      <a:rPr lang="en-US" smtClean="0">
                        <a:solidFill>
                          <a:schemeClr val="tx1"/>
                        </a:solidFill>
                      </a:rPr>
                      <a:pPr/>
                      <a:t>[CATEGORY NAME]</a:t>
                    </a:fld>
                    <a:r>
                      <a:rPr lang="en-US" dirty="0">
                        <a:solidFill>
                          <a:schemeClr val="tx1"/>
                        </a:solidFill>
                      </a:rPr>
                      <a:t> </a:t>
                    </a:r>
                    <a:fld id="{4CB56567-BE91-C84E-BCD8-C8E8BB25BB69}" type="VALUE">
                      <a:rPr lang="en-US" baseline="0" smtClean="0">
                        <a:solidFill>
                          <a:schemeClr val="tx1"/>
                        </a:solidFill>
                      </a:rPr>
                      <a:pPr/>
                      <a:t>[VALUE]</a:t>
                    </a:fld>
                    <a:endParaRPr lang="en-US" dirty="0">
                      <a:solidFill>
                        <a:schemeClr val="tx1"/>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A7A-4D2A-BA9F-22E590C8E38A}"/>
                </c:ext>
              </c:extLst>
            </c:dLbl>
            <c:dLbl>
              <c:idx val="3"/>
              <c:tx>
                <c:rich>
                  <a:bodyPr/>
                  <a:lstStyle/>
                  <a:p>
                    <a:fld id="{1FD4C131-79D7-EA45-81BB-3D5D05648E71}" type="CATEGORYNAME">
                      <a:rPr lang="en-US" smtClean="0">
                        <a:solidFill>
                          <a:schemeClr val="tx1"/>
                        </a:solidFill>
                      </a:rPr>
                      <a:pPr/>
                      <a:t>[CATEGORY NAME]</a:t>
                    </a:fld>
                    <a:r>
                      <a:rPr lang="en-US" baseline="0">
                        <a:solidFill>
                          <a:schemeClr val="tx1"/>
                        </a:solidFill>
                      </a:rPr>
                      <a:t> </a:t>
                    </a:r>
                    <a:fld id="{50D55431-5727-E443-A502-0AEB6EB5CE57}" type="VALUE">
                      <a:rPr lang="en-US" baseline="0">
                        <a:solidFill>
                          <a:schemeClr val="tx1"/>
                        </a:solidFill>
                      </a:rPr>
                      <a:pPr/>
                      <a:t>[VALUE]</a:t>
                    </a:fld>
                    <a:endParaRPr lang="en-US" baseline="0">
                      <a:solidFill>
                        <a:schemeClr val="tx1"/>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A7A-4D2A-BA9F-22E590C8E38A}"/>
                </c:ext>
              </c:extLst>
            </c:dLbl>
            <c:dLbl>
              <c:idx val="4"/>
              <c:layout>
                <c:manualLayout>
                  <c:x val="0.17042485542965669"/>
                  <c:y val="-0.2105210684047141"/>
                </c:manualLayout>
              </c:layout>
              <c:tx>
                <c:rich>
                  <a:bodyPr/>
                  <a:lstStyle/>
                  <a:p>
                    <a:fld id="{137617E5-0B77-B944-B4AE-7077D5E8CD4B}" type="CATEGORYNAME">
                      <a:rPr lang="en-US" smtClean="0"/>
                      <a:pPr/>
                      <a:t>[CATEGORY NAME]</a:t>
                    </a:fld>
                    <a:r>
                      <a:rPr lang="en-US" baseline="0" dirty="0"/>
                      <a:t> </a:t>
                    </a:r>
                    <a:fld id="{739A8338-76FA-FF49-BD44-2AD37FF0D298}"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24569105691056911"/>
                      <c:h val="0.17507116983414431"/>
                    </c:manualLayout>
                  </c15:layout>
                  <c15:dlblFieldTable/>
                  <c15:showDataLabelsRange val="0"/>
                </c:ext>
                <c:ext xmlns:c16="http://schemas.microsoft.com/office/drawing/2014/chart" uri="{C3380CC4-5D6E-409C-BE32-E72D297353CC}">
                  <c16:uniqueId val="{00000009-7A7A-4D2A-BA9F-22E590C8E38A}"/>
                </c:ext>
              </c:extLst>
            </c:dLbl>
            <c:dLbl>
              <c:idx val="5"/>
              <c:layout>
                <c:manualLayout>
                  <c:x val="0.21352744969378828"/>
                  <c:y val="0.2094003814768822"/>
                </c:manualLayout>
              </c:layout>
              <c:tx>
                <c:rich>
                  <a:bodyPr/>
                  <a:lstStyle/>
                  <a:p>
                    <a:fld id="{D1A88E24-5596-DB49-BE51-18AD7ED30F18}" type="CATEGORYNAME">
                      <a:rPr lang="en-US" smtClean="0"/>
                      <a:pPr/>
                      <a:t>[CATEGORY NAME]</a:t>
                    </a:fld>
                    <a:r>
                      <a:rPr lang="en-US" baseline="0" dirty="0"/>
                      <a:t> </a:t>
                    </a:r>
                    <a:fld id="{3736DD1F-EB77-954C-B67C-FFB466A9785A}" type="VALUE">
                      <a:rPr lang="en-US" baseline="0" dirty="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25745257452574527"/>
                      <c:h val="0.17521133890526855"/>
                    </c:manualLayout>
                  </c15:layout>
                  <c15:dlblFieldTable/>
                  <c15:showDataLabelsRange val="0"/>
                </c:ext>
                <c:ext xmlns:c16="http://schemas.microsoft.com/office/drawing/2014/chart" uri="{C3380CC4-5D6E-409C-BE32-E72D297353CC}">
                  <c16:uniqueId val="{0000000B-7A7A-4D2A-BA9F-22E590C8E38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'[CAHPS_Admin_Close 2019to2025 StarsCompositions 02232021.xlsx]YoY Weights'!$B$63:$B$68</c:f>
              <c:strCache>
                <c:ptCount val="6"/>
                <c:pt idx="0">
                  <c:v>Improvement</c:v>
                </c:pt>
                <c:pt idx="1">
                  <c:v>Pharmacy</c:v>
                </c:pt>
                <c:pt idx="2">
                  <c:v>HEDIS</c:v>
                </c:pt>
                <c:pt idx="3">
                  <c:v>HOS</c:v>
                </c:pt>
                <c:pt idx="4">
                  <c:v>CAHPS</c:v>
                </c:pt>
                <c:pt idx="5">
                  <c:v>Admin Ops</c:v>
                </c:pt>
              </c:strCache>
            </c:strRef>
          </c:cat>
          <c:val>
            <c:numRef>
              <c:f>'[CAHPS_Admin_Close 2019to2025 StarsCompositions 02232021.xlsx]YoY Weights'!$J$63:$J$68</c:f>
              <c:numCache>
                <c:formatCode>0%</c:formatCode>
                <c:ptCount val="6"/>
                <c:pt idx="0">
                  <c:v>0.10309278350515463</c:v>
                </c:pt>
                <c:pt idx="1">
                  <c:v>0.12371134020618557</c:v>
                </c:pt>
                <c:pt idx="2">
                  <c:v>0.15463917525773196</c:v>
                </c:pt>
                <c:pt idx="3">
                  <c:v>3.0927835051546393E-2</c:v>
                </c:pt>
                <c:pt idx="4">
                  <c:v>0.34020618556701032</c:v>
                </c:pt>
                <c:pt idx="5">
                  <c:v>0.24742268041237114</c:v>
                </c:pt>
              </c:numCache>
            </c:numRef>
          </c:val>
          <c:extLst>
            <c:ext xmlns:c16="http://schemas.microsoft.com/office/drawing/2014/chart" uri="{C3380CC4-5D6E-409C-BE32-E72D297353CC}">
              <c16:uniqueId val="{0000000C-7A7A-4D2A-BA9F-22E590C8E38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43F05A-B008-49D8-840D-45790CC9DB5F}" type="doc">
      <dgm:prSet loTypeId="urn:microsoft.com/office/officeart/2005/8/layout/chevron2" loCatId="process" qsTypeId="urn:microsoft.com/office/officeart/2005/8/quickstyle/simple1" qsCatId="simple" csTypeId="urn:microsoft.com/office/officeart/2005/8/colors/accent1_3" csCatId="accent1" phldr="1"/>
      <dgm:spPr/>
      <dgm:t>
        <a:bodyPr/>
        <a:lstStyle/>
        <a:p>
          <a:endParaRPr lang="en-US"/>
        </a:p>
      </dgm:t>
    </dgm:pt>
    <dgm:pt modelId="{9F183DEC-A3E9-40EA-AF36-9549BDDEA7A5}">
      <dgm:prSet phldrT="[Text]"/>
      <dgm:spPr>
        <a:solidFill>
          <a:schemeClr val="accent4">
            <a:lumMod val="75000"/>
          </a:schemeClr>
        </a:solidFill>
      </dgm:spPr>
      <dgm:t>
        <a:bodyPr/>
        <a:lstStyle/>
        <a:p>
          <a:r>
            <a:rPr lang="en-US" dirty="0"/>
            <a:t>4X </a:t>
          </a:r>
        </a:p>
        <a:p>
          <a:r>
            <a:rPr lang="en-US" dirty="0"/>
            <a:t>weight</a:t>
          </a:r>
        </a:p>
      </dgm:t>
    </dgm:pt>
    <dgm:pt modelId="{C92E1D05-C5DB-40CE-B4C5-6C35AE8F0607}" type="parTrans" cxnId="{20C48F6A-9FF7-44D3-A1A1-139FA18797C3}">
      <dgm:prSet/>
      <dgm:spPr/>
      <dgm:t>
        <a:bodyPr/>
        <a:lstStyle/>
        <a:p>
          <a:endParaRPr lang="en-US"/>
        </a:p>
      </dgm:t>
    </dgm:pt>
    <dgm:pt modelId="{5C2FEE3A-A9F0-4598-96EA-BE736331E71C}" type="sibTrans" cxnId="{20C48F6A-9FF7-44D3-A1A1-139FA18797C3}">
      <dgm:prSet/>
      <dgm:spPr/>
      <dgm:t>
        <a:bodyPr/>
        <a:lstStyle/>
        <a:p>
          <a:endParaRPr lang="en-US"/>
        </a:p>
      </dgm:t>
    </dgm:pt>
    <dgm:pt modelId="{3A84AC4C-CA50-4E0E-9922-DA5187518AFB}">
      <dgm:prSet phldrT="[Text]" custT="1"/>
      <dgm:spPr/>
      <dgm:t>
        <a:bodyPr/>
        <a:lstStyle/>
        <a:p>
          <a:pPr algn="ctr">
            <a:buFontTx/>
            <a:buNone/>
          </a:pPr>
          <a:r>
            <a:rPr lang="en-US" sz="1000" b="1" dirty="0">
              <a:solidFill>
                <a:schemeClr val="accent2"/>
              </a:solidFill>
              <a:latin typeface="+mn-lt"/>
            </a:rPr>
            <a:t>Patient Experience</a:t>
          </a:r>
          <a:endParaRPr lang="en-US" sz="1000" dirty="0">
            <a:solidFill>
              <a:schemeClr val="accent2"/>
            </a:solidFill>
          </a:endParaRPr>
        </a:p>
      </dgm:t>
    </dgm:pt>
    <dgm:pt modelId="{1DC4D910-4997-41D3-9249-EC6C1F065172}" type="parTrans" cxnId="{D06AEB2F-B306-4629-929C-52ED73CE9B2B}">
      <dgm:prSet/>
      <dgm:spPr/>
      <dgm:t>
        <a:bodyPr/>
        <a:lstStyle/>
        <a:p>
          <a:endParaRPr lang="en-US"/>
        </a:p>
      </dgm:t>
    </dgm:pt>
    <dgm:pt modelId="{AA9099C6-AF5B-4C7F-950C-3114C8CEF439}" type="sibTrans" cxnId="{D06AEB2F-B306-4629-929C-52ED73CE9B2B}">
      <dgm:prSet/>
      <dgm:spPr/>
      <dgm:t>
        <a:bodyPr/>
        <a:lstStyle/>
        <a:p>
          <a:endParaRPr lang="en-US"/>
        </a:p>
      </dgm:t>
    </dgm:pt>
    <dgm:pt modelId="{C5A3D67D-E03C-45D7-836D-8B13B584946D}">
      <dgm:prSet phldrT="[Text]" custT="1"/>
      <dgm:spPr/>
      <dgm:t>
        <a:bodyPr/>
        <a:lstStyle/>
        <a:p>
          <a:pPr algn="l">
            <a:buFont typeface="Arial" panose="020B0604020202020204" pitchFamily="34" charset="0"/>
            <a:buNone/>
          </a:pPr>
          <a:r>
            <a:rPr lang="en-US" sz="1000" dirty="0">
              <a:latin typeface="+mn-lt"/>
            </a:rPr>
            <a:t>Patient experience measures reflect beneficiaries’ perspectives of the care they received. </a:t>
          </a:r>
          <a:endParaRPr lang="en-US" sz="1000" dirty="0"/>
        </a:p>
      </dgm:t>
    </dgm:pt>
    <dgm:pt modelId="{552DD7F3-C251-42FE-B9AD-4E73E4421E0E}" type="parTrans" cxnId="{09668C3B-1F6F-43AF-93E7-CDAFD55B3716}">
      <dgm:prSet/>
      <dgm:spPr/>
      <dgm:t>
        <a:bodyPr/>
        <a:lstStyle/>
        <a:p>
          <a:endParaRPr lang="en-US"/>
        </a:p>
      </dgm:t>
    </dgm:pt>
    <dgm:pt modelId="{50291F6B-F6C9-4378-9614-F48A239ECCBA}" type="sibTrans" cxnId="{09668C3B-1F6F-43AF-93E7-CDAFD55B3716}">
      <dgm:prSet/>
      <dgm:spPr/>
      <dgm:t>
        <a:bodyPr/>
        <a:lstStyle/>
        <a:p>
          <a:endParaRPr lang="en-US"/>
        </a:p>
      </dgm:t>
    </dgm:pt>
    <dgm:pt modelId="{65E90828-D558-49B1-BEF8-15A9498BCB4D}">
      <dgm:prSet phldrT="[Text]"/>
      <dgm:spPr>
        <a:solidFill>
          <a:schemeClr val="accent4">
            <a:lumMod val="60000"/>
            <a:lumOff val="40000"/>
          </a:schemeClr>
        </a:solidFill>
      </dgm:spPr>
      <dgm:t>
        <a:bodyPr/>
        <a:lstStyle/>
        <a:p>
          <a:r>
            <a:rPr lang="en-US" dirty="0"/>
            <a:t>4X </a:t>
          </a:r>
        </a:p>
        <a:p>
          <a:r>
            <a:rPr lang="en-US" dirty="0"/>
            <a:t>weight</a:t>
          </a:r>
        </a:p>
      </dgm:t>
    </dgm:pt>
    <dgm:pt modelId="{8174AAA8-7087-40BF-BB31-83AEF079EE54}" type="parTrans" cxnId="{2E3BB23F-30F9-455B-8651-84FE4AEFFA5C}">
      <dgm:prSet/>
      <dgm:spPr/>
      <dgm:t>
        <a:bodyPr/>
        <a:lstStyle/>
        <a:p>
          <a:endParaRPr lang="en-US"/>
        </a:p>
      </dgm:t>
    </dgm:pt>
    <dgm:pt modelId="{AC0B7AB9-6BFD-4BDB-AF14-885A3C511537}" type="sibTrans" cxnId="{2E3BB23F-30F9-455B-8651-84FE4AEFFA5C}">
      <dgm:prSet/>
      <dgm:spPr/>
      <dgm:t>
        <a:bodyPr/>
        <a:lstStyle/>
        <a:p>
          <a:endParaRPr lang="en-US"/>
        </a:p>
      </dgm:t>
    </dgm:pt>
    <dgm:pt modelId="{3AD3238A-8002-4900-AD9C-AE0BDB0E49CE}">
      <dgm:prSet phldrT="[Text]"/>
      <dgm:spPr>
        <a:solidFill>
          <a:schemeClr val="accent4">
            <a:lumMod val="40000"/>
            <a:lumOff val="60000"/>
          </a:schemeClr>
        </a:solidFill>
      </dgm:spPr>
      <dgm:t>
        <a:bodyPr/>
        <a:lstStyle/>
        <a:p>
          <a:r>
            <a:rPr lang="en-US" dirty="0"/>
            <a:t>3x </a:t>
          </a:r>
        </a:p>
        <a:p>
          <a:r>
            <a:rPr lang="en-US" dirty="0"/>
            <a:t>weight</a:t>
          </a:r>
        </a:p>
      </dgm:t>
    </dgm:pt>
    <dgm:pt modelId="{558D181D-6CBC-47F1-936D-57C85094D393}" type="parTrans" cxnId="{14DBC2D0-05CB-47CC-98BB-02BB0C72CDAD}">
      <dgm:prSet/>
      <dgm:spPr/>
      <dgm:t>
        <a:bodyPr/>
        <a:lstStyle/>
        <a:p>
          <a:endParaRPr lang="en-US"/>
        </a:p>
      </dgm:t>
    </dgm:pt>
    <dgm:pt modelId="{B73C1C37-C75B-41F8-AF51-1F4D9E7AD64D}" type="sibTrans" cxnId="{14DBC2D0-05CB-47CC-98BB-02BB0C72CDAD}">
      <dgm:prSet/>
      <dgm:spPr/>
      <dgm:t>
        <a:bodyPr/>
        <a:lstStyle/>
        <a:p>
          <a:endParaRPr lang="en-US"/>
        </a:p>
      </dgm:t>
    </dgm:pt>
    <dgm:pt modelId="{D32E580B-4746-4BC2-9E9F-C3FFC8B86DD7}">
      <dgm:prSet phldrT="[Text]" custT="1"/>
      <dgm:spPr/>
      <dgm:t>
        <a:bodyPr/>
        <a:lstStyle/>
        <a:p>
          <a:pPr marL="57150" lvl="1" indent="-57150" algn="ctr" defTabSz="444500">
            <a:lnSpc>
              <a:spcPct val="90000"/>
            </a:lnSpc>
            <a:spcBef>
              <a:spcPct val="0"/>
            </a:spcBef>
            <a:spcAft>
              <a:spcPct val="15000"/>
            </a:spcAft>
            <a:buFontTx/>
            <a:buNone/>
          </a:pPr>
          <a:r>
            <a:rPr lang="en-US" sz="1000" b="1" kern="1200" dirty="0">
              <a:solidFill>
                <a:schemeClr val="accent2"/>
              </a:solidFill>
              <a:latin typeface="+mn-lt"/>
            </a:rPr>
            <a:t>Outcomes</a:t>
          </a:r>
          <a:endParaRPr lang="en-US" sz="1000" b="1" kern="1200" dirty="0">
            <a:solidFill>
              <a:schemeClr val="accent2"/>
            </a:solidFill>
            <a:latin typeface="Arial"/>
            <a:ea typeface="+mn-ea"/>
            <a:cs typeface="+mn-cs"/>
          </a:endParaRPr>
        </a:p>
      </dgm:t>
    </dgm:pt>
    <dgm:pt modelId="{51692657-78C1-4544-A308-AAF7EFC6A0C5}" type="parTrans" cxnId="{EE8C3E60-7E4E-4165-93B3-81C3E7D15988}">
      <dgm:prSet/>
      <dgm:spPr/>
      <dgm:t>
        <a:bodyPr/>
        <a:lstStyle/>
        <a:p>
          <a:endParaRPr lang="en-US"/>
        </a:p>
      </dgm:t>
    </dgm:pt>
    <dgm:pt modelId="{991787C1-9FB0-4838-ABC7-9B176364267E}" type="sibTrans" cxnId="{EE8C3E60-7E4E-4165-93B3-81C3E7D15988}">
      <dgm:prSet/>
      <dgm:spPr/>
      <dgm:t>
        <a:bodyPr/>
        <a:lstStyle/>
        <a:p>
          <a:endParaRPr lang="en-US"/>
        </a:p>
      </dgm:t>
    </dgm:pt>
    <dgm:pt modelId="{235C69B2-B7CC-4248-8609-4435CA3D9BFB}">
      <dgm:prSet/>
      <dgm:spPr>
        <a:solidFill>
          <a:schemeClr val="accent4">
            <a:lumMod val="20000"/>
            <a:lumOff val="80000"/>
          </a:schemeClr>
        </a:solidFill>
      </dgm:spPr>
      <dgm:t>
        <a:bodyPr/>
        <a:lstStyle/>
        <a:p>
          <a:r>
            <a:rPr lang="en-US" dirty="0"/>
            <a:t>3X </a:t>
          </a:r>
        </a:p>
        <a:p>
          <a:r>
            <a:rPr lang="en-US" dirty="0"/>
            <a:t>weight</a:t>
          </a:r>
        </a:p>
      </dgm:t>
    </dgm:pt>
    <dgm:pt modelId="{6B835C29-54B8-4658-B094-AEE15660E85A}" type="parTrans" cxnId="{1DA346F4-A65C-4400-9817-DC27A2D3D4DA}">
      <dgm:prSet/>
      <dgm:spPr/>
      <dgm:t>
        <a:bodyPr/>
        <a:lstStyle/>
        <a:p>
          <a:endParaRPr lang="en-US"/>
        </a:p>
      </dgm:t>
    </dgm:pt>
    <dgm:pt modelId="{0698FEC2-A5F8-4D57-8481-10EC856802E7}" type="sibTrans" cxnId="{1DA346F4-A65C-4400-9817-DC27A2D3D4DA}">
      <dgm:prSet/>
      <dgm:spPr/>
      <dgm:t>
        <a:bodyPr/>
        <a:lstStyle/>
        <a:p>
          <a:endParaRPr lang="en-US"/>
        </a:p>
      </dgm:t>
    </dgm:pt>
    <dgm:pt modelId="{5F4A25B5-4F12-41E4-8680-BBCE31544480}">
      <dgm:prSet/>
      <dgm:spPr/>
      <dgm:t>
        <a:bodyPr/>
        <a:lstStyle/>
        <a:p>
          <a:r>
            <a:rPr lang="en-US" dirty="0"/>
            <a:t>1x </a:t>
          </a:r>
        </a:p>
        <a:p>
          <a:r>
            <a:rPr lang="en-US" dirty="0"/>
            <a:t>weight</a:t>
          </a:r>
        </a:p>
      </dgm:t>
    </dgm:pt>
    <dgm:pt modelId="{C5173C58-4B1B-43CB-8306-C044D4759633}" type="parTrans" cxnId="{19B38DE7-15B7-4D13-B3A8-21B8D7A9B3B0}">
      <dgm:prSet/>
      <dgm:spPr/>
      <dgm:t>
        <a:bodyPr/>
        <a:lstStyle/>
        <a:p>
          <a:endParaRPr lang="en-US"/>
        </a:p>
      </dgm:t>
    </dgm:pt>
    <dgm:pt modelId="{4ADC3651-164E-4248-93F4-95FEE4A27231}" type="sibTrans" cxnId="{19B38DE7-15B7-4D13-B3A8-21B8D7A9B3B0}">
      <dgm:prSet/>
      <dgm:spPr/>
      <dgm:t>
        <a:bodyPr/>
        <a:lstStyle/>
        <a:p>
          <a:endParaRPr lang="en-US"/>
        </a:p>
      </dgm:t>
    </dgm:pt>
    <dgm:pt modelId="{8EB770BF-D50B-4868-A258-9BB915C7EA8C}">
      <dgm:prSet/>
      <dgm:spPr/>
      <dgm:t>
        <a:bodyPr/>
        <a:lstStyle/>
        <a:p>
          <a:pPr algn="l"/>
          <a:endParaRPr lang="en-US" sz="700" dirty="0"/>
        </a:p>
      </dgm:t>
    </dgm:pt>
    <dgm:pt modelId="{7D665666-3E3B-46DE-8363-F7D0456F87BC}" type="parTrans" cxnId="{F2761365-DA84-4A2C-8D86-2CF1A9FC79EE}">
      <dgm:prSet/>
      <dgm:spPr/>
      <dgm:t>
        <a:bodyPr/>
        <a:lstStyle/>
        <a:p>
          <a:endParaRPr lang="en-US"/>
        </a:p>
      </dgm:t>
    </dgm:pt>
    <dgm:pt modelId="{B20ABA8A-9977-4328-A406-F7E505C45958}" type="sibTrans" cxnId="{F2761365-DA84-4A2C-8D86-2CF1A9FC79EE}">
      <dgm:prSet/>
      <dgm:spPr/>
      <dgm:t>
        <a:bodyPr/>
        <a:lstStyle/>
        <a:p>
          <a:endParaRPr lang="en-US"/>
        </a:p>
      </dgm:t>
    </dgm:pt>
    <dgm:pt modelId="{9DE71165-04FF-4F34-AA95-4A39A1C4A69C}">
      <dgm:prSet phldrT="[Text]" custT="1"/>
      <dgm:spPr/>
      <dgm:t>
        <a:bodyPr/>
        <a:lstStyle/>
        <a:p>
          <a:pPr algn="l"/>
          <a:endParaRPr lang="en-US" sz="1000" dirty="0"/>
        </a:p>
      </dgm:t>
    </dgm:pt>
    <dgm:pt modelId="{6A971EEC-A6E0-41C2-8909-912493C29578}" type="parTrans" cxnId="{A7391222-0BC4-4B5C-B794-F0F3AB591DB4}">
      <dgm:prSet/>
      <dgm:spPr/>
      <dgm:t>
        <a:bodyPr/>
        <a:lstStyle/>
        <a:p>
          <a:endParaRPr lang="en-US"/>
        </a:p>
      </dgm:t>
    </dgm:pt>
    <dgm:pt modelId="{0EB8490B-BBC3-4B2E-AD97-CC718655FFEF}" type="sibTrans" cxnId="{A7391222-0BC4-4B5C-B794-F0F3AB591DB4}">
      <dgm:prSet/>
      <dgm:spPr/>
      <dgm:t>
        <a:bodyPr/>
        <a:lstStyle/>
        <a:p>
          <a:endParaRPr lang="en-US"/>
        </a:p>
      </dgm:t>
    </dgm:pt>
    <dgm:pt modelId="{3E362424-F004-4C8B-8DA0-41536FD2144D}">
      <dgm:prSet custT="1"/>
      <dgm:spPr/>
      <dgm:t>
        <a:bodyPr/>
        <a:lstStyle/>
        <a:p>
          <a:pPr algn="ctr">
            <a:buNone/>
          </a:pPr>
          <a:r>
            <a:rPr lang="en-US" sz="1000" b="1" dirty="0">
              <a:solidFill>
                <a:schemeClr val="accent2"/>
              </a:solidFill>
              <a:latin typeface="+mn-lt"/>
            </a:rPr>
            <a:t>Intermediate outcomes</a:t>
          </a:r>
          <a:endParaRPr lang="en-US" sz="1000" dirty="0">
            <a:solidFill>
              <a:schemeClr val="accent2"/>
            </a:solidFill>
          </a:endParaRPr>
        </a:p>
      </dgm:t>
    </dgm:pt>
    <dgm:pt modelId="{C4EA9283-23BD-4ABE-87B2-5F88C6740C3F}" type="parTrans" cxnId="{183D5369-D58A-4A3E-AFE1-7B912AC59707}">
      <dgm:prSet/>
      <dgm:spPr/>
      <dgm:t>
        <a:bodyPr/>
        <a:lstStyle/>
        <a:p>
          <a:endParaRPr lang="en-US"/>
        </a:p>
      </dgm:t>
    </dgm:pt>
    <dgm:pt modelId="{86B7CE71-3094-402C-8D48-766CFB287E7E}" type="sibTrans" cxnId="{183D5369-D58A-4A3E-AFE1-7B912AC59707}">
      <dgm:prSet/>
      <dgm:spPr/>
      <dgm:t>
        <a:bodyPr/>
        <a:lstStyle/>
        <a:p>
          <a:endParaRPr lang="en-US"/>
        </a:p>
      </dgm:t>
    </dgm:pt>
    <dgm:pt modelId="{1758560F-37EF-47E8-AAAA-97BB8C869C8E}">
      <dgm:prSet custT="1"/>
      <dgm:spPr/>
      <dgm:t>
        <a:bodyPr/>
        <a:lstStyle/>
        <a:p>
          <a:pPr algn="ctr">
            <a:buNone/>
          </a:pPr>
          <a:r>
            <a:rPr lang="en-US" sz="1100" b="1" dirty="0">
              <a:solidFill>
                <a:schemeClr val="accent2"/>
              </a:solidFill>
              <a:latin typeface="+mn-lt"/>
            </a:rPr>
            <a:t>Process</a:t>
          </a:r>
          <a:endParaRPr lang="en-US" sz="1100" dirty="0">
            <a:solidFill>
              <a:schemeClr val="accent2"/>
            </a:solidFill>
          </a:endParaRPr>
        </a:p>
      </dgm:t>
    </dgm:pt>
    <dgm:pt modelId="{D750F203-FA74-4D27-94ED-9D7092CB7A70}" type="parTrans" cxnId="{56FA9BFC-633E-4C75-9AFF-AFD22356BB5D}">
      <dgm:prSet/>
      <dgm:spPr/>
      <dgm:t>
        <a:bodyPr/>
        <a:lstStyle/>
        <a:p>
          <a:endParaRPr lang="en-US"/>
        </a:p>
      </dgm:t>
    </dgm:pt>
    <dgm:pt modelId="{9464614E-3F52-4028-A937-D28ED36FF1D7}" type="sibTrans" cxnId="{56FA9BFC-633E-4C75-9AFF-AFD22356BB5D}">
      <dgm:prSet/>
      <dgm:spPr/>
      <dgm:t>
        <a:bodyPr/>
        <a:lstStyle/>
        <a:p>
          <a:endParaRPr lang="en-US"/>
        </a:p>
      </dgm:t>
    </dgm:pt>
    <dgm:pt modelId="{C2EFAB99-687B-4B4C-A253-A172AB62550C}">
      <dgm:prSet/>
      <dgm:spPr/>
      <dgm:t>
        <a:bodyPr/>
        <a:lstStyle/>
        <a:p>
          <a:pPr algn="l"/>
          <a:endParaRPr lang="en-US" sz="600" dirty="0">
            <a:solidFill>
              <a:srgbClr val="000000">
                <a:hueOff val="0"/>
                <a:satOff val="0"/>
                <a:lumOff val="0"/>
                <a:alphaOff val="0"/>
              </a:srgbClr>
            </a:solidFill>
            <a:latin typeface="Arial"/>
            <a:ea typeface="+mn-ea"/>
            <a:cs typeface="+mn-cs"/>
          </a:endParaRPr>
        </a:p>
      </dgm:t>
    </dgm:pt>
    <dgm:pt modelId="{15006F08-4A8D-4313-A299-46F1BAB0CD1C}" type="parTrans" cxnId="{D84E82D1-B34D-4AD0-A8DF-5A55F1CCA112}">
      <dgm:prSet/>
      <dgm:spPr/>
      <dgm:t>
        <a:bodyPr/>
        <a:lstStyle/>
        <a:p>
          <a:endParaRPr lang="en-US"/>
        </a:p>
      </dgm:t>
    </dgm:pt>
    <dgm:pt modelId="{6666F089-75C0-428B-BAAB-DC5DED197AEF}" type="sibTrans" cxnId="{D84E82D1-B34D-4AD0-A8DF-5A55F1CCA112}">
      <dgm:prSet/>
      <dgm:spPr/>
      <dgm:t>
        <a:bodyPr/>
        <a:lstStyle/>
        <a:p>
          <a:endParaRPr lang="en-US"/>
        </a:p>
      </dgm:t>
    </dgm:pt>
    <dgm:pt modelId="{F62DC4F2-ED2B-490D-9A1A-AC30434261CB}">
      <dgm:prSet custT="1"/>
      <dgm:spPr/>
      <dgm:t>
        <a:bodyPr/>
        <a:lstStyle/>
        <a:p>
          <a:pPr algn="l">
            <a:buChar char="•"/>
          </a:pPr>
          <a:endParaRPr lang="en-US" sz="1000" dirty="0"/>
        </a:p>
      </dgm:t>
    </dgm:pt>
    <dgm:pt modelId="{07138508-0188-4C97-9A96-8D8DB36252E8}" type="parTrans" cxnId="{2320A6A7-1F46-4C2F-BAF1-86F05E120E77}">
      <dgm:prSet/>
      <dgm:spPr/>
      <dgm:t>
        <a:bodyPr/>
        <a:lstStyle/>
        <a:p>
          <a:endParaRPr lang="en-US"/>
        </a:p>
      </dgm:t>
    </dgm:pt>
    <dgm:pt modelId="{D6010797-23E1-4ACE-9AE4-A73F3F0B112F}" type="sibTrans" cxnId="{2320A6A7-1F46-4C2F-BAF1-86F05E120E77}">
      <dgm:prSet/>
      <dgm:spPr/>
      <dgm:t>
        <a:bodyPr/>
        <a:lstStyle/>
        <a:p>
          <a:endParaRPr lang="en-US"/>
        </a:p>
      </dgm:t>
    </dgm:pt>
    <dgm:pt modelId="{86D01415-50BA-4388-AE6E-EEAE52620C12}">
      <dgm:prSet phldrT="[Text]" custT="1"/>
      <dgm:spPr/>
      <dgm:t>
        <a:bodyPr/>
        <a:lstStyle/>
        <a:p>
          <a:pPr algn="ctr">
            <a:buFontTx/>
            <a:buNone/>
          </a:pPr>
          <a:r>
            <a:rPr lang="en-US" sz="1000" b="1" dirty="0">
              <a:solidFill>
                <a:schemeClr val="accent2"/>
              </a:solidFill>
              <a:latin typeface="+mn-lt"/>
            </a:rPr>
            <a:t>Access</a:t>
          </a:r>
          <a:endParaRPr lang="en-US" sz="1000" dirty="0">
            <a:solidFill>
              <a:schemeClr val="accent2"/>
            </a:solidFill>
          </a:endParaRPr>
        </a:p>
      </dgm:t>
    </dgm:pt>
    <dgm:pt modelId="{9017B676-A20A-41A1-B44F-4D7AD0503954}" type="sibTrans" cxnId="{91EAE77F-32B6-4172-9066-3965FB080AF3}">
      <dgm:prSet/>
      <dgm:spPr/>
      <dgm:t>
        <a:bodyPr/>
        <a:lstStyle/>
        <a:p>
          <a:endParaRPr lang="en-US"/>
        </a:p>
      </dgm:t>
    </dgm:pt>
    <dgm:pt modelId="{ED222120-F687-47F2-A6C0-3C115F06BF5D}" type="parTrans" cxnId="{91EAE77F-32B6-4172-9066-3965FB080AF3}">
      <dgm:prSet/>
      <dgm:spPr/>
      <dgm:t>
        <a:bodyPr/>
        <a:lstStyle/>
        <a:p>
          <a:endParaRPr lang="en-US"/>
        </a:p>
      </dgm:t>
    </dgm:pt>
    <dgm:pt modelId="{03FF37D8-4921-4673-ACCD-C4D07E7D15A0}">
      <dgm:prSet phldrT="[Text]" custT="1"/>
      <dgm:spPr/>
      <dgm:t>
        <a:bodyPr/>
        <a:lstStyle/>
        <a:p>
          <a:pPr algn="l">
            <a:buFontTx/>
            <a:buNone/>
          </a:pPr>
          <a:r>
            <a:rPr lang="en-US" sz="1000" dirty="0"/>
            <a:t> Access measures reflect processes and issues that could create barriers to receiving needed care. Plan Makes Timely Decisions about Appeals is an example of an access measure. </a:t>
          </a:r>
        </a:p>
      </dgm:t>
    </dgm:pt>
    <dgm:pt modelId="{C0FBCE7D-6BA0-4A3D-A7CA-BEEA28956A98}" type="parTrans" cxnId="{DF1F865E-DA06-4622-9504-37552AEB5930}">
      <dgm:prSet/>
      <dgm:spPr/>
      <dgm:t>
        <a:bodyPr/>
        <a:lstStyle/>
        <a:p>
          <a:endParaRPr lang="en-US"/>
        </a:p>
      </dgm:t>
    </dgm:pt>
    <dgm:pt modelId="{CDC9B8FB-7550-464A-A680-BC2A6A11270B}" type="sibTrans" cxnId="{DF1F865E-DA06-4622-9504-37552AEB5930}">
      <dgm:prSet/>
      <dgm:spPr/>
      <dgm:t>
        <a:bodyPr/>
        <a:lstStyle/>
        <a:p>
          <a:endParaRPr lang="en-US"/>
        </a:p>
      </dgm:t>
    </dgm:pt>
    <dgm:pt modelId="{E7D5A2AE-E9E3-4742-AE85-46FDBE05152A}">
      <dgm:prSet phldrT="[Text]" custT="1"/>
      <dgm:spPr/>
      <dgm:t>
        <a:bodyPr/>
        <a:lstStyle/>
        <a:p>
          <a:pPr marL="57150" lvl="1" indent="-57150" algn="l" defTabSz="444500">
            <a:lnSpc>
              <a:spcPct val="90000"/>
            </a:lnSpc>
            <a:spcBef>
              <a:spcPct val="0"/>
            </a:spcBef>
            <a:spcAft>
              <a:spcPct val="15000"/>
            </a:spcAft>
            <a:buFontTx/>
            <a:buNone/>
          </a:pPr>
          <a:r>
            <a:rPr lang="en-US" sz="1000" kern="1200" dirty="0">
              <a:latin typeface="Arial"/>
              <a:ea typeface="+mn-ea"/>
              <a:cs typeface="+mn-cs"/>
            </a:rPr>
            <a:t>Outcome measures reflect improvements in a beneficiary’s health and are central to assessing quality of care. </a:t>
          </a:r>
          <a:endParaRPr lang="en-US" sz="1000" b="1" kern="1200" dirty="0">
            <a:latin typeface="Arial"/>
            <a:ea typeface="+mn-ea"/>
            <a:cs typeface="+mn-cs"/>
          </a:endParaRPr>
        </a:p>
      </dgm:t>
    </dgm:pt>
    <dgm:pt modelId="{670868E7-16B5-44D1-92E5-CE600AC6E021}" type="parTrans" cxnId="{8F3FAEB2-3D6D-4663-B354-8E5BEA933955}">
      <dgm:prSet/>
      <dgm:spPr/>
      <dgm:t>
        <a:bodyPr/>
        <a:lstStyle/>
        <a:p>
          <a:endParaRPr lang="en-US"/>
        </a:p>
      </dgm:t>
    </dgm:pt>
    <dgm:pt modelId="{0A3CE8E8-8142-453D-953D-7962A26207DD}" type="sibTrans" cxnId="{8F3FAEB2-3D6D-4663-B354-8E5BEA933955}">
      <dgm:prSet/>
      <dgm:spPr/>
      <dgm:t>
        <a:bodyPr/>
        <a:lstStyle/>
        <a:p>
          <a:endParaRPr lang="en-US"/>
        </a:p>
      </dgm:t>
    </dgm:pt>
    <dgm:pt modelId="{835B490C-CB67-466D-9533-8777CDB6D928}">
      <dgm:prSet custT="1"/>
      <dgm:spPr/>
      <dgm:t>
        <a:bodyPr/>
        <a:lstStyle/>
        <a:p>
          <a:pPr algn="l">
            <a:buNone/>
          </a:pPr>
          <a:r>
            <a:rPr lang="en-US" sz="1000" dirty="0">
              <a:latin typeface="Arial"/>
              <a:ea typeface="+mn-ea"/>
              <a:cs typeface="+mn-cs"/>
            </a:rPr>
            <a:t>Intermediate outcome measures reflect actions taken which can assist in improving a beneficiary’s health status. Diabetes Care – Blood Sugar Controlled is an example of an intermediate outcome measure where the related outcome of interest would be better health status for beneficiaries with diabetes. </a:t>
          </a:r>
          <a:endParaRPr lang="en-US" sz="1000" dirty="0"/>
        </a:p>
      </dgm:t>
    </dgm:pt>
    <dgm:pt modelId="{82D030C1-7A96-4223-BDCC-8748D9B2204D}" type="parTrans" cxnId="{CEFD5FC0-7FA2-4B91-99C1-558132AB44DC}">
      <dgm:prSet/>
      <dgm:spPr/>
      <dgm:t>
        <a:bodyPr/>
        <a:lstStyle/>
        <a:p>
          <a:endParaRPr lang="en-US"/>
        </a:p>
      </dgm:t>
    </dgm:pt>
    <dgm:pt modelId="{8323C4D9-BCDB-4235-9619-08E930D70542}" type="sibTrans" cxnId="{CEFD5FC0-7FA2-4B91-99C1-558132AB44DC}">
      <dgm:prSet/>
      <dgm:spPr/>
      <dgm:t>
        <a:bodyPr/>
        <a:lstStyle/>
        <a:p>
          <a:endParaRPr lang="en-US"/>
        </a:p>
      </dgm:t>
    </dgm:pt>
    <dgm:pt modelId="{5EFA1C79-0A40-4FEC-A663-619A3A11FF28}">
      <dgm:prSet/>
      <dgm:spPr/>
      <dgm:t>
        <a:bodyPr/>
        <a:lstStyle/>
        <a:p>
          <a:pPr algn="l"/>
          <a:endParaRPr lang="en-US" sz="800" dirty="0">
            <a:solidFill>
              <a:srgbClr val="000000">
                <a:hueOff val="0"/>
                <a:satOff val="0"/>
                <a:lumOff val="0"/>
                <a:alphaOff val="0"/>
              </a:srgbClr>
            </a:solidFill>
            <a:latin typeface="Arial"/>
            <a:ea typeface="+mn-ea"/>
            <a:cs typeface="+mn-cs"/>
          </a:endParaRPr>
        </a:p>
      </dgm:t>
    </dgm:pt>
    <dgm:pt modelId="{715E1997-C360-4118-B96B-E871C8283C90}" type="parTrans" cxnId="{D1141C7E-0656-4817-8609-C6A473911BDD}">
      <dgm:prSet/>
      <dgm:spPr/>
      <dgm:t>
        <a:bodyPr/>
        <a:lstStyle/>
        <a:p>
          <a:endParaRPr lang="en-US"/>
        </a:p>
      </dgm:t>
    </dgm:pt>
    <dgm:pt modelId="{124BFE4A-42DA-4907-AB8A-D90B87C9931D}" type="sibTrans" cxnId="{D1141C7E-0656-4817-8609-C6A473911BDD}">
      <dgm:prSet/>
      <dgm:spPr/>
      <dgm:t>
        <a:bodyPr/>
        <a:lstStyle/>
        <a:p>
          <a:endParaRPr lang="en-US"/>
        </a:p>
      </dgm:t>
    </dgm:pt>
    <dgm:pt modelId="{5CB4E970-0A7B-4D1E-8EAB-E855D2E1D3A8}">
      <dgm:prSet custT="1"/>
      <dgm:spPr/>
      <dgm:t>
        <a:bodyPr/>
        <a:lstStyle/>
        <a:p>
          <a:pPr algn="l">
            <a:buNone/>
          </a:pPr>
          <a:r>
            <a:rPr lang="en-US" sz="1100" dirty="0">
              <a:latin typeface="Arial"/>
              <a:ea typeface="+mn-ea"/>
              <a:cs typeface="+mn-cs"/>
            </a:rPr>
            <a:t>Process measures capture the health care services provided to beneficiaries which can assist in maintaining, monitoring, or improving their health status. </a:t>
          </a:r>
          <a:endParaRPr lang="en-US" sz="1100" dirty="0"/>
        </a:p>
      </dgm:t>
    </dgm:pt>
    <dgm:pt modelId="{ED4F8CAD-B8B7-4B7C-9976-F9F0F146FE06}" type="parTrans" cxnId="{9668B131-0972-44E9-B849-E58B2569B2C2}">
      <dgm:prSet/>
      <dgm:spPr/>
      <dgm:t>
        <a:bodyPr/>
        <a:lstStyle/>
        <a:p>
          <a:endParaRPr lang="en-US"/>
        </a:p>
      </dgm:t>
    </dgm:pt>
    <dgm:pt modelId="{46ED9580-8727-4B0D-A625-35E98D42335F}" type="sibTrans" cxnId="{9668B131-0972-44E9-B849-E58B2569B2C2}">
      <dgm:prSet/>
      <dgm:spPr/>
      <dgm:t>
        <a:bodyPr/>
        <a:lstStyle/>
        <a:p>
          <a:endParaRPr lang="en-US"/>
        </a:p>
      </dgm:t>
    </dgm:pt>
    <dgm:pt modelId="{82480639-5CF6-4554-8039-A1563B8C0CAA}" type="pres">
      <dgm:prSet presAssocID="{A343F05A-B008-49D8-840D-45790CC9DB5F}" presName="linearFlow" presStyleCnt="0">
        <dgm:presLayoutVars>
          <dgm:dir/>
          <dgm:animLvl val="lvl"/>
          <dgm:resizeHandles val="exact"/>
        </dgm:presLayoutVars>
      </dgm:prSet>
      <dgm:spPr/>
    </dgm:pt>
    <dgm:pt modelId="{2E56189F-AE3C-4139-9360-4263526100BD}" type="pres">
      <dgm:prSet presAssocID="{9F183DEC-A3E9-40EA-AF36-9549BDDEA7A5}" presName="composite" presStyleCnt="0"/>
      <dgm:spPr/>
    </dgm:pt>
    <dgm:pt modelId="{06F4DE4D-073D-4D7A-9490-E5D43C4E84E6}" type="pres">
      <dgm:prSet presAssocID="{9F183DEC-A3E9-40EA-AF36-9549BDDEA7A5}" presName="parentText" presStyleLbl="alignNode1" presStyleIdx="0" presStyleCnt="5">
        <dgm:presLayoutVars>
          <dgm:chMax val="1"/>
          <dgm:bulletEnabled val="1"/>
        </dgm:presLayoutVars>
      </dgm:prSet>
      <dgm:spPr/>
    </dgm:pt>
    <dgm:pt modelId="{075AF103-C97E-487B-A381-2BC85D66BE75}" type="pres">
      <dgm:prSet presAssocID="{9F183DEC-A3E9-40EA-AF36-9549BDDEA7A5}" presName="descendantText" presStyleLbl="alignAcc1" presStyleIdx="0" presStyleCnt="5" custScaleY="100000">
        <dgm:presLayoutVars>
          <dgm:bulletEnabled val="1"/>
        </dgm:presLayoutVars>
      </dgm:prSet>
      <dgm:spPr/>
    </dgm:pt>
    <dgm:pt modelId="{74A66F88-36E2-4C1E-8C62-8B41A47834E9}" type="pres">
      <dgm:prSet presAssocID="{5C2FEE3A-A9F0-4598-96EA-BE736331E71C}" presName="sp" presStyleCnt="0"/>
      <dgm:spPr/>
    </dgm:pt>
    <dgm:pt modelId="{C75C441E-6249-4EAF-BE18-68388A6F173C}" type="pres">
      <dgm:prSet presAssocID="{65E90828-D558-49B1-BEF8-15A9498BCB4D}" presName="composite" presStyleCnt="0"/>
      <dgm:spPr/>
    </dgm:pt>
    <dgm:pt modelId="{3E802563-1EB5-4DDE-945D-DDC088B59DB0}" type="pres">
      <dgm:prSet presAssocID="{65E90828-D558-49B1-BEF8-15A9498BCB4D}" presName="parentText" presStyleLbl="alignNode1" presStyleIdx="1" presStyleCnt="5">
        <dgm:presLayoutVars>
          <dgm:chMax val="1"/>
          <dgm:bulletEnabled val="1"/>
        </dgm:presLayoutVars>
      </dgm:prSet>
      <dgm:spPr/>
    </dgm:pt>
    <dgm:pt modelId="{BE6387B2-613F-4423-A5BD-2475ADA3DC7D}" type="pres">
      <dgm:prSet presAssocID="{65E90828-D558-49B1-BEF8-15A9498BCB4D}" presName="descendantText" presStyleLbl="alignAcc1" presStyleIdx="1" presStyleCnt="5" custScaleY="123870">
        <dgm:presLayoutVars>
          <dgm:bulletEnabled val="1"/>
        </dgm:presLayoutVars>
      </dgm:prSet>
      <dgm:spPr/>
    </dgm:pt>
    <dgm:pt modelId="{FCB8A8D4-5800-4479-916E-BE4C18FEB5CA}" type="pres">
      <dgm:prSet presAssocID="{AC0B7AB9-6BFD-4BDB-AF14-885A3C511537}" presName="sp" presStyleCnt="0"/>
      <dgm:spPr/>
    </dgm:pt>
    <dgm:pt modelId="{69852FD3-1D13-44E6-AF32-FD88C6293551}" type="pres">
      <dgm:prSet presAssocID="{3AD3238A-8002-4900-AD9C-AE0BDB0E49CE}" presName="composite" presStyleCnt="0"/>
      <dgm:spPr/>
    </dgm:pt>
    <dgm:pt modelId="{B48EFD31-9B0D-4A24-B512-EA09CF804CDD}" type="pres">
      <dgm:prSet presAssocID="{3AD3238A-8002-4900-AD9C-AE0BDB0E49CE}" presName="parentText" presStyleLbl="alignNode1" presStyleIdx="2" presStyleCnt="5">
        <dgm:presLayoutVars>
          <dgm:chMax val="1"/>
          <dgm:bulletEnabled val="1"/>
        </dgm:presLayoutVars>
      </dgm:prSet>
      <dgm:spPr/>
    </dgm:pt>
    <dgm:pt modelId="{6A5D246E-5755-4E9E-9C57-742A6BFAFA29}" type="pres">
      <dgm:prSet presAssocID="{3AD3238A-8002-4900-AD9C-AE0BDB0E49CE}" presName="descendantText" presStyleLbl="alignAcc1" presStyleIdx="2" presStyleCnt="5" custScaleX="98621" custLinFactNeighborX="-17" custLinFactNeighborY="11097">
        <dgm:presLayoutVars>
          <dgm:bulletEnabled val="1"/>
        </dgm:presLayoutVars>
      </dgm:prSet>
      <dgm:spPr/>
    </dgm:pt>
    <dgm:pt modelId="{2AB973B7-3F77-4174-8BA6-752BF8E89FFC}" type="pres">
      <dgm:prSet presAssocID="{B73C1C37-C75B-41F8-AF51-1F4D9E7AD64D}" presName="sp" presStyleCnt="0"/>
      <dgm:spPr/>
    </dgm:pt>
    <dgm:pt modelId="{CADA1500-81C0-4132-9935-00B39C4914B0}" type="pres">
      <dgm:prSet presAssocID="{235C69B2-B7CC-4248-8609-4435CA3D9BFB}" presName="composite" presStyleCnt="0"/>
      <dgm:spPr/>
    </dgm:pt>
    <dgm:pt modelId="{DDEBB3D6-3A4E-44BC-84FC-F2EFA5B7308B}" type="pres">
      <dgm:prSet presAssocID="{235C69B2-B7CC-4248-8609-4435CA3D9BFB}" presName="parentText" presStyleLbl="alignNode1" presStyleIdx="3" presStyleCnt="5">
        <dgm:presLayoutVars>
          <dgm:chMax val="1"/>
          <dgm:bulletEnabled val="1"/>
        </dgm:presLayoutVars>
      </dgm:prSet>
      <dgm:spPr/>
    </dgm:pt>
    <dgm:pt modelId="{D2BADFC5-7C8A-4AE0-9F08-92DB846D15B9}" type="pres">
      <dgm:prSet presAssocID="{235C69B2-B7CC-4248-8609-4435CA3D9BFB}" presName="descendantText" presStyleLbl="alignAcc1" presStyleIdx="3" presStyleCnt="5" custScaleX="97876" custScaleY="131033">
        <dgm:presLayoutVars>
          <dgm:bulletEnabled val="1"/>
        </dgm:presLayoutVars>
      </dgm:prSet>
      <dgm:spPr/>
    </dgm:pt>
    <dgm:pt modelId="{35F62F09-222D-4B17-8C88-315F72378CF6}" type="pres">
      <dgm:prSet presAssocID="{0698FEC2-A5F8-4D57-8481-10EC856802E7}" presName="sp" presStyleCnt="0"/>
      <dgm:spPr/>
    </dgm:pt>
    <dgm:pt modelId="{5DA854AE-1FD4-4B72-B010-A60D6DDFD19E}" type="pres">
      <dgm:prSet presAssocID="{5F4A25B5-4F12-41E4-8680-BBCE31544480}" presName="composite" presStyleCnt="0"/>
      <dgm:spPr/>
    </dgm:pt>
    <dgm:pt modelId="{288B541B-FE90-4368-AE2A-FEC32B0C0952}" type="pres">
      <dgm:prSet presAssocID="{5F4A25B5-4F12-41E4-8680-BBCE31544480}" presName="parentText" presStyleLbl="alignNode1" presStyleIdx="4" presStyleCnt="5">
        <dgm:presLayoutVars>
          <dgm:chMax val="1"/>
          <dgm:bulletEnabled val="1"/>
        </dgm:presLayoutVars>
      </dgm:prSet>
      <dgm:spPr/>
    </dgm:pt>
    <dgm:pt modelId="{85A002FA-5F3C-4C9D-A314-29D19F6287A0}" type="pres">
      <dgm:prSet presAssocID="{5F4A25B5-4F12-41E4-8680-BBCE31544480}" presName="descendantText" presStyleLbl="alignAcc1" presStyleIdx="4" presStyleCnt="5" custScaleX="98265" custScaleY="132604">
        <dgm:presLayoutVars>
          <dgm:bulletEnabled val="1"/>
        </dgm:presLayoutVars>
      </dgm:prSet>
      <dgm:spPr/>
    </dgm:pt>
  </dgm:ptLst>
  <dgm:cxnLst>
    <dgm:cxn modelId="{835EF200-6C97-42DA-B06A-97AB121D3933}" type="presOf" srcId="{F62DC4F2-ED2B-490D-9A1A-AC30434261CB}" destId="{D2BADFC5-7C8A-4AE0-9F08-92DB846D15B9}" srcOrd="0" destOrd="0" presId="urn:microsoft.com/office/officeart/2005/8/layout/chevron2"/>
    <dgm:cxn modelId="{752EC401-98E0-4589-91A7-63639DF91770}" type="presOf" srcId="{3A84AC4C-CA50-4E0E-9922-DA5187518AFB}" destId="{075AF103-C97E-487B-A381-2BC85D66BE75}" srcOrd="0" destOrd="0" presId="urn:microsoft.com/office/officeart/2005/8/layout/chevron2"/>
    <dgm:cxn modelId="{8E5EDD12-4EE3-4739-9DD9-5802AF09BF77}" type="presOf" srcId="{835B490C-CB67-466D-9533-8777CDB6D928}" destId="{D2BADFC5-7C8A-4AE0-9F08-92DB846D15B9}" srcOrd="0" destOrd="2" presId="urn:microsoft.com/office/officeart/2005/8/layout/chevron2"/>
    <dgm:cxn modelId="{A7391222-0BC4-4B5C-B794-F0F3AB591DB4}" srcId="{65E90828-D558-49B1-BEF8-15A9498BCB4D}" destId="{9DE71165-04FF-4F34-AA95-4A39A1C4A69C}" srcOrd="0" destOrd="0" parTransId="{6A971EEC-A6E0-41C2-8909-912493C29578}" sibTransId="{0EB8490B-BBC3-4B2E-AD97-CC718655FFEF}"/>
    <dgm:cxn modelId="{2080A427-631E-4AC3-A0D1-B3558ED6816B}" type="presOf" srcId="{E7D5A2AE-E9E3-4742-AE85-46FDBE05152A}" destId="{6A5D246E-5755-4E9E-9C57-742A6BFAFA29}" srcOrd="0" destOrd="1" presId="urn:microsoft.com/office/officeart/2005/8/layout/chevron2"/>
    <dgm:cxn modelId="{E229D52D-D116-41E3-85CB-16A6922FF754}" type="presOf" srcId="{1758560F-37EF-47E8-AAAA-97BB8C869C8E}" destId="{85A002FA-5F3C-4C9D-A314-29D19F6287A0}" srcOrd="0" destOrd="0" presId="urn:microsoft.com/office/officeart/2005/8/layout/chevron2"/>
    <dgm:cxn modelId="{B39EAF2F-7EA8-4A0B-9FE9-4FEE2ADF0C5F}" type="presOf" srcId="{235C69B2-B7CC-4248-8609-4435CA3D9BFB}" destId="{DDEBB3D6-3A4E-44BC-84FC-F2EFA5B7308B}" srcOrd="0" destOrd="0" presId="urn:microsoft.com/office/officeart/2005/8/layout/chevron2"/>
    <dgm:cxn modelId="{D06AEB2F-B306-4629-929C-52ED73CE9B2B}" srcId="{9F183DEC-A3E9-40EA-AF36-9549BDDEA7A5}" destId="{3A84AC4C-CA50-4E0E-9922-DA5187518AFB}" srcOrd="0" destOrd="0" parTransId="{1DC4D910-4997-41D3-9249-EC6C1F065172}" sibTransId="{AA9099C6-AF5B-4C7F-950C-3114C8CEF439}"/>
    <dgm:cxn modelId="{9668B131-0972-44E9-B849-E58B2569B2C2}" srcId="{5F4A25B5-4F12-41E4-8680-BBCE31544480}" destId="{5CB4E970-0A7B-4D1E-8EAB-E855D2E1D3A8}" srcOrd="1" destOrd="0" parTransId="{ED4F8CAD-B8B7-4B7C-9976-F9F0F146FE06}" sibTransId="{46ED9580-8727-4B0D-A625-35E98D42335F}"/>
    <dgm:cxn modelId="{A77ECB36-C17E-4B90-86DF-EF4EA4BDAE29}" type="presOf" srcId="{C2EFAB99-687B-4B4C-A253-A172AB62550C}" destId="{D2BADFC5-7C8A-4AE0-9F08-92DB846D15B9}" srcOrd="0" destOrd="3" presId="urn:microsoft.com/office/officeart/2005/8/layout/chevron2"/>
    <dgm:cxn modelId="{09668C3B-1F6F-43AF-93E7-CDAFD55B3716}" srcId="{9F183DEC-A3E9-40EA-AF36-9549BDDEA7A5}" destId="{C5A3D67D-E03C-45D7-836D-8B13B584946D}" srcOrd="1" destOrd="0" parTransId="{552DD7F3-C251-42FE-B9AD-4E73E4421E0E}" sibTransId="{50291F6B-F6C9-4378-9614-F48A239ECCBA}"/>
    <dgm:cxn modelId="{3947803F-1A55-44A1-96F5-6A9E8A766B21}" type="presOf" srcId="{5EFA1C79-0A40-4FEC-A663-619A3A11FF28}" destId="{85A002FA-5F3C-4C9D-A314-29D19F6287A0}" srcOrd="0" destOrd="2" presId="urn:microsoft.com/office/officeart/2005/8/layout/chevron2"/>
    <dgm:cxn modelId="{2E3BB23F-30F9-455B-8651-84FE4AEFFA5C}" srcId="{A343F05A-B008-49D8-840D-45790CC9DB5F}" destId="{65E90828-D558-49B1-BEF8-15A9498BCB4D}" srcOrd="1" destOrd="0" parTransId="{8174AAA8-7087-40BF-BB31-83AEF079EE54}" sibTransId="{AC0B7AB9-6BFD-4BDB-AF14-885A3C511537}"/>
    <dgm:cxn modelId="{DF1F865E-DA06-4622-9504-37552AEB5930}" srcId="{65E90828-D558-49B1-BEF8-15A9498BCB4D}" destId="{03FF37D8-4921-4673-ACCD-C4D07E7D15A0}" srcOrd="2" destOrd="0" parTransId="{C0FBCE7D-6BA0-4A3D-A7CA-BEEA28956A98}" sibTransId="{CDC9B8FB-7550-464A-A680-BC2A6A11270B}"/>
    <dgm:cxn modelId="{6455E45F-D010-4310-A8AA-76401C5730E2}" type="presOf" srcId="{A343F05A-B008-49D8-840D-45790CC9DB5F}" destId="{82480639-5CF6-4554-8039-A1563B8C0CAA}" srcOrd="0" destOrd="0" presId="urn:microsoft.com/office/officeart/2005/8/layout/chevron2"/>
    <dgm:cxn modelId="{EE8C3E60-7E4E-4165-93B3-81C3E7D15988}" srcId="{3AD3238A-8002-4900-AD9C-AE0BDB0E49CE}" destId="{D32E580B-4746-4BC2-9E9F-C3FFC8B86DD7}" srcOrd="0" destOrd="0" parTransId="{51692657-78C1-4544-A308-AAF7EFC6A0C5}" sibTransId="{991787C1-9FB0-4838-ABC7-9B176364267E}"/>
    <dgm:cxn modelId="{79613B43-E33C-497B-A402-386C186FC0F6}" type="presOf" srcId="{03FF37D8-4921-4673-ACCD-C4D07E7D15A0}" destId="{BE6387B2-613F-4423-A5BD-2475ADA3DC7D}" srcOrd="0" destOrd="2" presId="urn:microsoft.com/office/officeart/2005/8/layout/chevron2"/>
    <dgm:cxn modelId="{F2761365-DA84-4A2C-8D86-2CF1A9FC79EE}" srcId="{65E90828-D558-49B1-BEF8-15A9498BCB4D}" destId="{8EB770BF-D50B-4868-A258-9BB915C7EA8C}" srcOrd="3" destOrd="0" parTransId="{7D665666-3E3B-46DE-8363-F7D0456F87BC}" sibTransId="{B20ABA8A-9977-4328-A406-F7E505C45958}"/>
    <dgm:cxn modelId="{183D5369-D58A-4A3E-AFE1-7B912AC59707}" srcId="{235C69B2-B7CC-4248-8609-4435CA3D9BFB}" destId="{3E362424-F004-4C8B-8DA0-41536FD2144D}" srcOrd="1" destOrd="0" parTransId="{C4EA9283-23BD-4ABE-87B2-5F88C6740C3F}" sibTransId="{86B7CE71-3094-402C-8D48-766CFB287E7E}"/>
    <dgm:cxn modelId="{20C48F6A-9FF7-44D3-A1A1-139FA18797C3}" srcId="{A343F05A-B008-49D8-840D-45790CC9DB5F}" destId="{9F183DEC-A3E9-40EA-AF36-9549BDDEA7A5}" srcOrd="0" destOrd="0" parTransId="{C92E1D05-C5DB-40CE-B4C5-6C35AE8F0607}" sibTransId="{5C2FEE3A-A9F0-4598-96EA-BE736331E71C}"/>
    <dgm:cxn modelId="{11742C6F-8603-4588-B454-30195D2DC1FA}" type="presOf" srcId="{D32E580B-4746-4BC2-9E9F-C3FFC8B86DD7}" destId="{6A5D246E-5755-4E9E-9C57-742A6BFAFA29}" srcOrd="0" destOrd="0" presId="urn:microsoft.com/office/officeart/2005/8/layout/chevron2"/>
    <dgm:cxn modelId="{D1141C7E-0656-4817-8609-C6A473911BDD}" srcId="{5F4A25B5-4F12-41E4-8680-BBCE31544480}" destId="{5EFA1C79-0A40-4FEC-A663-619A3A11FF28}" srcOrd="2" destOrd="0" parTransId="{715E1997-C360-4118-B96B-E871C8283C90}" sibTransId="{124BFE4A-42DA-4907-AB8A-D90B87C9931D}"/>
    <dgm:cxn modelId="{91EAE77F-32B6-4172-9066-3965FB080AF3}" srcId="{65E90828-D558-49B1-BEF8-15A9498BCB4D}" destId="{86D01415-50BA-4388-AE6E-EEAE52620C12}" srcOrd="1" destOrd="0" parTransId="{ED222120-F687-47F2-A6C0-3C115F06BF5D}" sibTransId="{9017B676-A20A-41A1-B44F-4D7AD0503954}"/>
    <dgm:cxn modelId="{48853C84-B9AE-4FB1-A402-5298CC787CAF}" type="presOf" srcId="{5F4A25B5-4F12-41E4-8680-BBCE31544480}" destId="{288B541B-FE90-4368-AE2A-FEC32B0C0952}" srcOrd="0" destOrd="0" presId="urn:microsoft.com/office/officeart/2005/8/layout/chevron2"/>
    <dgm:cxn modelId="{D54EB08C-D59B-4880-87D3-812C786F180D}" type="presOf" srcId="{9DE71165-04FF-4F34-AA95-4A39A1C4A69C}" destId="{BE6387B2-613F-4423-A5BD-2475ADA3DC7D}" srcOrd="0" destOrd="0" presId="urn:microsoft.com/office/officeart/2005/8/layout/chevron2"/>
    <dgm:cxn modelId="{0ED87D9D-C697-4599-80F1-F0815C9DF3DB}" type="presOf" srcId="{3E362424-F004-4C8B-8DA0-41536FD2144D}" destId="{D2BADFC5-7C8A-4AE0-9F08-92DB846D15B9}" srcOrd="0" destOrd="1" presId="urn:microsoft.com/office/officeart/2005/8/layout/chevron2"/>
    <dgm:cxn modelId="{2320A6A7-1F46-4C2F-BAF1-86F05E120E77}" srcId="{235C69B2-B7CC-4248-8609-4435CA3D9BFB}" destId="{F62DC4F2-ED2B-490D-9A1A-AC30434261CB}" srcOrd="0" destOrd="0" parTransId="{07138508-0188-4C97-9A96-8D8DB36252E8}" sibTransId="{D6010797-23E1-4ACE-9AE4-A73F3F0B112F}"/>
    <dgm:cxn modelId="{8F3FAEB2-3D6D-4663-B354-8E5BEA933955}" srcId="{3AD3238A-8002-4900-AD9C-AE0BDB0E49CE}" destId="{E7D5A2AE-E9E3-4742-AE85-46FDBE05152A}" srcOrd="1" destOrd="0" parTransId="{670868E7-16B5-44D1-92E5-CE600AC6E021}" sibTransId="{0A3CE8E8-8142-453D-953D-7962A26207DD}"/>
    <dgm:cxn modelId="{3BC6A2B8-19F4-4ECE-91CF-0E147611C6E4}" type="presOf" srcId="{65E90828-D558-49B1-BEF8-15A9498BCB4D}" destId="{3E802563-1EB5-4DDE-945D-DDC088B59DB0}" srcOrd="0" destOrd="0" presId="urn:microsoft.com/office/officeart/2005/8/layout/chevron2"/>
    <dgm:cxn modelId="{31F66EBA-924F-4793-B6AF-479E66454961}" type="presOf" srcId="{86D01415-50BA-4388-AE6E-EEAE52620C12}" destId="{BE6387B2-613F-4423-A5BD-2475ADA3DC7D}" srcOrd="0" destOrd="1" presId="urn:microsoft.com/office/officeart/2005/8/layout/chevron2"/>
    <dgm:cxn modelId="{CEFD5FC0-7FA2-4B91-99C1-558132AB44DC}" srcId="{235C69B2-B7CC-4248-8609-4435CA3D9BFB}" destId="{835B490C-CB67-466D-9533-8777CDB6D928}" srcOrd="2" destOrd="0" parTransId="{82D030C1-7A96-4223-BDCC-8748D9B2204D}" sibTransId="{8323C4D9-BCDB-4235-9619-08E930D70542}"/>
    <dgm:cxn modelId="{DCD38CC3-7BF7-453B-B105-3BE76FE2CD43}" type="presOf" srcId="{5CB4E970-0A7B-4D1E-8EAB-E855D2E1D3A8}" destId="{85A002FA-5F3C-4C9D-A314-29D19F6287A0}" srcOrd="0" destOrd="1" presId="urn:microsoft.com/office/officeart/2005/8/layout/chevron2"/>
    <dgm:cxn modelId="{14DBC2D0-05CB-47CC-98BB-02BB0C72CDAD}" srcId="{A343F05A-B008-49D8-840D-45790CC9DB5F}" destId="{3AD3238A-8002-4900-AD9C-AE0BDB0E49CE}" srcOrd="2" destOrd="0" parTransId="{558D181D-6CBC-47F1-936D-57C85094D393}" sibTransId="{B73C1C37-C75B-41F8-AF51-1F4D9E7AD64D}"/>
    <dgm:cxn modelId="{D84E82D1-B34D-4AD0-A8DF-5A55F1CCA112}" srcId="{235C69B2-B7CC-4248-8609-4435CA3D9BFB}" destId="{C2EFAB99-687B-4B4C-A253-A172AB62550C}" srcOrd="3" destOrd="0" parTransId="{15006F08-4A8D-4313-A299-46F1BAB0CD1C}" sibTransId="{6666F089-75C0-428B-BAAB-DC5DED197AEF}"/>
    <dgm:cxn modelId="{3D5F38DC-A868-4E19-8C78-75C987921D3C}" type="presOf" srcId="{9F183DEC-A3E9-40EA-AF36-9549BDDEA7A5}" destId="{06F4DE4D-073D-4D7A-9490-E5D43C4E84E6}" srcOrd="0" destOrd="0" presId="urn:microsoft.com/office/officeart/2005/8/layout/chevron2"/>
    <dgm:cxn modelId="{B8F06CE6-163F-4720-BBC4-F61AF91DC211}" type="presOf" srcId="{3AD3238A-8002-4900-AD9C-AE0BDB0E49CE}" destId="{B48EFD31-9B0D-4A24-B512-EA09CF804CDD}" srcOrd="0" destOrd="0" presId="urn:microsoft.com/office/officeart/2005/8/layout/chevron2"/>
    <dgm:cxn modelId="{19B38DE7-15B7-4D13-B3A8-21B8D7A9B3B0}" srcId="{A343F05A-B008-49D8-840D-45790CC9DB5F}" destId="{5F4A25B5-4F12-41E4-8680-BBCE31544480}" srcOrd="4" destOrd="0" parTransId="{C5173C58-4B1B-43CB-8306-C044D4759633}" sibTransId="{4ADC3651-164E-4248-93F4-95FEE4A27231}"/>
    <dgm:cxn modelId="{A8C7E7F0-3887-40C4-AF76-4FA58F2F7928}" type="presOf" srcId="{8EB770BF-D50B-4868-A258-9BB915C7EA8C}" destId="{BE6387B2-613F-4423-A5BD-2475ADA3DC7D}" srcOrd="0" destOrd="3" presId="urn:microsoft.com/office/officeart/2005/8/layout/chevron2"/>
    <dgm:cxn modelId="{733115F2-823B-4818-B077-45872857E65E}" type="presOf" srcId="{C5A3D67D-E03C-45D7-836D-8B13B584946D}" destId="{075AF103-C97E-487B-A381-2BC85D66BE75}" srcOrd="0" destOrd="1" presId="urn:microsoft.com/office/officeart/2005/8/layout/chevron2"/>
    <dgm:cxn modelId="{1DA346F4-A65C-4400-9817-DC27A2D3D4DA}" srcId="{A343F05A-B008-49D8-840D-45790CC9DB5F}" destId="{235C69B2-B7CC-4248-8609-4435CA3D9BFB}" srcOrd="3" destOrd="0" parTransId="{6B835C29-54B8-4658-B094-AEE15660E85A}" sibTransId="{0698FEC2-A5F8-4D57-8481-10EC856802E7}"/>
    <dgm:cxn modelId="{56FA9BFC-633E-4C75-9AFF-AFD22356BB5D}" srcId="{5F4A25B5-4F12-41E4-8680-BBCE31544480}" destId="{1758560F-37EF-47E8-AAAA-97BB8C869C8E}" srcOrd="0" destOrd="0" parTransId="{D750F203-FA74-4D27-94ED-9D7092CB7A70}" sibTransId="{9464614E-3F52-4028-A937-D28ED36FF1D7}"/>
    <dgm:cxn modelId="{233BB625-F336-4421-88B9-B09095C0F497}" type="presParOf" srcId="{82480639-5CF6-4554-8039-A1563B8C0CAA}" destId="{2E56189F-AE3C-4139-9360-4263526100BD}" srcOrd="0" destOrd="0" presId="urn:microsoft.com/office/officeart/2005/8/layout/chevron2"/>
    <dgm:cxn modelId="{2F61FC21-35A8-481B-9036-3D2479F6C15A}" type="presParOf" srcId="{2E56189F-AE3C-4139-9360-4263526100BD}" destId="{06F4DE4D-073D-4D7A-9490-E5D43C4E84E6}" srcOrd="0" destOrd="0" presId="urn:microsoft.com/office/officeart/2005/8/layout/chevron2"/>
    <dgm:cxn modelId="{E57B2F53-18EB-4E45-9D94-B7B3B8CD3F5A}" type="presParOf" srcId="{2E56189F-AE3C-4139-9360-4263526100BD}" destId="{075AF103-C97E-487B-A381-2BC85D66BE75}" srcOrd="1" destOrd="0" presId="urn:microsoft.com/office/officeart/2005/8/layout/chevron2"/>
    <dgm:cxn modelId="{52218575-746A-4E36-BDCB-EF92038F6F5B}" type="presParOf" srcId="{82480639-5CF6-4554-8039-A1563B8C0CAA}" destId="{74A66F88-36E2-4C1E-8C62-8B41A47834E9}" srcOrd="1" destOrd="0" presId="urn:microsoft.com/office/officeart/2005/8/layout/chevron2"/>
    <dgm:cxn modelId="{26A84D9C-01A7-45C4-945B-56C8D108D41C}" type="presParOf" srcId="{82480639-5CF6-4554-8039-A1563B8C0CAA}" destId="{C75C441E-6249-4EAF-BE18-68388A6F173C}" srcOrd="2" destOrd="0" presId="urn:microsoft.com/office/officeart/2005/8/layout/chevron2"/>
    <dgm:cxn modelId="{12750BBF-22C5-49A9-B19D-E349D5740670}" type="presParOf" srcId="{C75C441E-6249-4EAF-BE18-68388A6F173C}" destId="{3E802563-1EB5-4DDE-945D-DDC088B59DB0}" srcOrd="0" destOrd="0" presId="urn:microsoft.com/office/officeart/2005/8/layout/chevron2"/>
    <dgm:cxn modelId="{39A0C624-7128-480E-AEDD-BD5911658414}" type="presParOf" srcId="{C75C441E-6249-4EAF-BE18-68388A6F173C}" destId="{BE6387B2-613F-4423-A5BD-2475ADA3DC7D}" srcOrd="1" destOrd="0" presId="urn:microsoft.com/office/officeart/2005/8/layout/chevron2"/>
    <dgm:cxn modelId="{6EB88A9F-61F9-4428-A9B7-2269156991F7}" type="presParOf" srcId="{82480639-5CF6-4554-8039-A1563B8C0CAA}" destId="{FCB8A8D4-5800-4479-916E-BE4C18FEB5CA}" srcOrd="3" destOrd="0" presId="urn:microsoft.com/office/officeart/2005/8/layout/chevron2"/>
    <dgm:cxn modelId="{BB0308D0-2BDD-4565-9AFA-5B5276C2D0C9}" type="presParOf" srcId="{82480639-5CF6-4554-8039-A1563B8C0CAA}" destId="{69852FD3-1D13-44E6-AF32-FD88C6293551}" srcOrd="4" destOrd="0" presId="urn:microsoft.com/office/officeart/2005/8/layout/chevron2"/>
    <dgm:cxn modelId="{24071B99-A952-490A-B739-7FB25D1105D7}" type="presParOf" srcId="{69852FD3-1D13-44E6-AF32-FD88C6293551}" destId="{B48EFD31-9B0D-4A24-B512-EA09CF804CDD}" srcOrd="0" destOrd="0" presId="urn:microsoft.com/office/officeart/2005/8/layout/chevron2"/>
    <dgm:cxn modelId="{15104E46-194C-4B1C-ABA1-F35728FD5BC5}" type="presParOf" srcId="{69852FD3-1D13-44E6-AF32-FD88C6293551}" destId="{6A5D246E-5755-4E9E-9C57-742A6BFAFA29}" srcOrd="1" destOrd="0" presId="urn:microsoft.com/office/officeart/2005/8/layout/chevron2"/>
    <dgm:cxn modelId="{20568E9C-0D6C-47B2-A267-4C26D93B3BF4}" type="presParOf" srcId="{82480639-5CF6-4554-8039-A1563B8C0CAA}" destId="{2AB973B7-3F77-4174-8BA6-752BF8E89FFC}" srcOrd="5" destOrd="0" presId="urn:microsoft.com/office/officeart/2005/8/layout/chevron2"/>
    <dgm:cxn modelId="{9287E726-A015-4AB0-9B50-0C18D08E19F8}" type="presParOf" srcId="{82480639-5CF6-4554-8039-A1563B8C0CAA}" destId="{CADA1500-81C0-4132-9935-00B39C4914B0}" srcOrd="6" destOrd="0" presId="urn:microsoft.com/office/officeart/2005/8/layout/chevron2"/>
    <dgm:cxn modelId="{3B2E1854-A6C2-4FD6-980A-588F5E1C376B}" type="presParOf" srcId="{CADA1500-81C0-4132-9935-00B39C4914B0}" destId="{DDEBB3D6-3A4E-44BC-84FC-F2EFA5B7308B}" srcOrd="0" destOrd="0" presId="urn:microsoft.com/office/officeart/2005/8/layout/chevron2"/>
    <dgm:cxn modelId="{A71E0795-2B7D-4BC2-AAA4-A2D209E1FF6D}" type="presParOf" srcId="{CADA1500-81C0-4132-9935-00B39C4914B0}" destId="{D2BADFC5-7C8A-4AE0-9F08-92DB846D15B9}" srcOrd="1" destOrd="0" presId="urn:microsoft.com/office/officeart/2005/8/layout/chevron2"/>
    <dgm:cxn modelId="{D1D11461-9168-4C32-98ED-180139DA5366}" type="presParOf" srcId="{82480639-5CF6-4554-8039-A1563B8C0CAA}" destId="{35F62F09-222D-4B17-8C88-315F72378CF6}" srcOrd="7" destOrd="0" presId="urn:microsoft.com/office/officeart/2005/8/layout/chevron2"/>
    <dgm:cxn modelId="{3D6B1164-A3E5-49DD-9007-5DB8DE65CF55}" type="presParOf" srcId="{82480639-5CF6-4554-8039-A1563B8C0CAA}" destId="{5DA854AE-1FD4-4B72-B010-A60D6DDFD19E}" srcOrd="8" destOrd="0" presId="urn:microsoft.com/office/officeart/2005/8/layout/chevron2"/>
    <dgm:cxn modelId="{D09E6CE8-EF80-45FD-B737-4E1E7C115E14}" type="presParOf" srcId="{5DA854AE-1FD4-4B72-B010-A60D6DDFD19E}" destId="{288B541B-FE90-4368-AE2A-FEC32B0C0952}" srcOrd="0" destOrd="0" presId="urn:microsoft.com/office/officeart/2005/8/layout/chevron2"/>
    <dgm:cxn modelId="{D11856A9-1D40-4F11-8D3A-77AD6F0A0104}" type="presParOf" srcId="{5DA854AE-1FD4-4B72-B010-A60D6DDFD19E}" destId="{85A002FA-5F3C-4C9D-A314-29D19F6287A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34D537-CE57-4430-B6B2-9AC8EA357477}" type="doc">
      <dgm:prSet loTypeId="urn:microsoft.com/office/officeart/2005/8/layout/hList3" loCatId="list" qsTypeId="urn:microsoft.com/office/officeart/2005/8/quickstyle/3d3" qsCatId="3D" csTypeId="urn:microsoft.com/office/officeart/2005/8/colors/accent1_4" csCatId="accent1" phldr="1"/>
      <dgm:spPr/>
      <dgm:t>
        <a:bodyPr/>
        <a:lstStyle/>
        <a:p>
          <a:endParaRPr lang="en-US"/>
        </a:p>
      </dgm:t>
    </dgm:pt>
    <dgm:pt modelId="{917B257C-E9E9-4921-A772-B0A3E14C7F34}">
      <dgm:prSet phldrT="[Text]" custT="1"/>
      <dgm:spPr/>
      <dgm:t>
        <a:bodyPr/>
        <a:lstStyle/>
        <a:p>
          <a:r>
            <a:rPr lang="en-US" sz="1600" b="1" dirty="0"/>
            <a:t>Examples of ways ATRIO is working to achieve this mission include:</a:t>
          </a:r>
          <a:endParaRPr lang="en-US" sz="1600" dirty="0"/>
        </a:p>
      </dgm:t>
    </dgm:pt>
    <dgm:pt modelId="{DC9B1354-1AC9-4100-AEBA-410C758D01B6}" type="parTrans" cxnId="{A0B874B5-613B-4937-A811-40937B79B500}">
      <dgm:prSet/>
      <dgm:spPr/>
      <dgm:t>
        <a:bodyPr/>
        <a:lstStyle/>
        <a:p>
          <a:endParaRPr lang="en-US"/>
        </a:p>
      </dgm:t>
    </dgm:pt>
    <dgm:pt modelId="{431701C9-623D-4FF8-8935-9D0B4D54E500}" type="sibTrans" cxnId="{A0B874B5-613B-4937-A811-40937B79B500}">
      <dgm:prSet/>
      <dgm:spPr/>
      <dgm:t>
        <a:bodyPr/>
        <a:lstStyle/>
        <a:p>
          <a:endParaRPr lang="en-US"/>
        </a:p>
      </dgm:t>
    </dgm:pt>
    <dgm:pt modelId="{0A8FD0F9-7670-4622-B583-486BB2876535}">
      <dgm:prSet phldrT="[Text]"/>
      <dgm:spPr/>
      <dgm:t>
        <a:bodyPr/>
        <a:lstStyle/>
        <a:p>
          <a:pPr>
            <a:buFont typeface="Wingdings" panose="05000000000000000000" pitchFamily="2" charset="2"/>
            <a:buChar char="ü"/>
          </a:pPr>
          <a:r>
            <a:rPr lang="en-US" dirty="0"/>
            <a:t>Arming providers with timely, actionable patient health information and helpful resources that improve quality of care. </a:t>
          </a:r>
        </a:p>
      </dgm:t>
    </dgm:pt>
    <dgm:pt modelId="{8A3ACD86-6F65-4508-9B74-0CC5F3E96B4D}" type="parTrans" cxnId="{50F7456C-59FD-409D-BE4A-CF714D494E0C}">
      <dgm:prSet/>
      <dgm:spPr/>
      <dgm:t>
        <a:bodyPr/>
        <a:lstStyle/>
        <a:p>
          <a:endParaRPr lang="en-US"/>
        </a:p>
      </dgm:t>
    </dgm:pt>
    <dgm:pt modelId="{389838B7-56AC-45B4-8789-A58634999144}" type="sibTrans" cxnId="{50F7456C-59FD-409D-BE4A-CF714D494E0C}">
      <dgm:prSet/>
      <dgm:spPr/>
      <dgm:t>
        <a:bodyPr/>
        <a:lstStyle/>
        <a:p>
          <a:endParaRPr lang="en-US"/>
        </a:p>
      </dgm:t>
    </dgm:pt>
    <dgm:pt modelId="{9B3F9DE8-B90E-4DC0-AB8D-7FEA4078F9D8}">
      <dgm:prSet phldrT="[Text]"/>
      <dgm:spPr/>
      <dgm:t>
        <a:bodyPr/>
        <a:lstStyle/>
        <a:p>
          <a:pPr>
            <a:buFont typeface="Wingdings" panose="05000000000000000000" pitchFamily="2" charset="2"/>
            <a:buChar char="ü"/>
          </a:pPr>
          <a:r>
            <a:rPr lang="en-US" dirty="0"/>
            <a:t>Rewarding members for completing Annual Wellness Visits or Annual Check Ups.</a:t>
          </a:r>
        </a:p>
      </dgm:t>
    </dgm:pt>
    <dgm:pt modelId="{115BC951-55BE-4625-BD23-DB1F7F4823A6}" type="parTrans" cxnId="{5D7184E5-7D8D-44C5-8EB0-26DCEB8CDE1F}">
      <dgm:prSet/>
      <dgm:spPr/>
      <dgm:t>
        <a:bodyPr/>
        <a:lstStyle/>
        <a:p>
          <a:endParaRPr lang="en-US"/>
        </a:p>
      </dgm:t>
    </dgm:pt>
    <dgm:pt modelId="{4A4D76D7-AFD9-494F-9ADF-36FE35ED91E1}" type="sibTrans" cxnId="{5D7184E5-7D8D-44C5-8EB0-26DCEB8CDE1F}">
      <dgm:prSet/>
      <dgm:spPr/>
      <dgm:t>
        <a:bodyPr/>
        <a:lstStyle/>
        <a:p>
          <a:endParaRPr lang="en-US"/>
        </a:p>
      </dgm:t>
    </dgm:pt>
    <dgm:pt modelId="{4A6E95C4-9801-4A22-9597-8577AEE5E1FC}">
      <dgm:prSet phldrT="[Text]"/>
      <dgm:spPr>
        <a:solidFill>
          <a:schemeClr val="bg1">
            <a:lumMod val="50000"/>
          </a:schemeClr>
        </a:solidFill>
      </dgm:spPr>
      <dgm:t>
        <a:bodyPr/>
        <a:lstStyle/>
        <a:p>
          <a:pPr>
            <a:buFont typeface="Wingdings" panose="05000000000000000000" pitchFamily="2" charset="2"/>
            <a:buChar char="ü"/>
          </a:pPr>
          <a:r>
            <a:rPr lang="en-US" dirty="0"/>
            <a:t>Providing a dedicated team focused on improving our Star Ratings for the quality care measures with room for Star score improvement. </a:t>
          </a:r>
        </a:p>
      </dgm:t>
    </dgm:pt>
    <dgm:pt modelId="{28D87FA0-AB52-43F2-B023-2621490A13EE}" type="parTrans" cxnId="{FBDBA570-1FA3-4690-A6EF-95FA60B881FE}">
      <dgm:prSet/>
      <dgm:spPr/>
      <dgm:t>
        <a:bodyPr/>
        <a:lstStyle/>
        <a:p>
          <a:endParaRPr lang="en-US"/>
        </a:p>
      </dgm:t>
    </dgm:pt>
    <dgm:pt modelId="{E499933A-E703-41DE-8D91-06EE1ABDE2F6}" type="sibTrans" cxnId="{FBDBA570-1FA3-4690-A6EF-95FA60B881FE}">
      <dgm:prSet/>
      <dgm:spPr/>
      <dgm:t>
        <a:bodyPr/>
        <a:lstStyle/>
        <a:p>
          <a:endParaRPr lang="en-US"/>
        </a:p>
      </dgm:t>
    </dgm:pt>
    <dgm:pt modelId="{99769BF0-53BB-48C5-A83A-F6D2BC271C6F}">
      <dgm:prSet/>
      <dgm:spPr/>
      <dgm:t>
        <a:bodyPr/>
        <a:lstStyle/>
        <a:p>
          <a:pPr>
            <a:buFont typeface="Wingdings" panose="05000000000000000000" pitchFamily="2" charset="2"/>
            <a:buChar char="ü"/>
          </a:pPr>
          <a:r>
            <a:rPr lang="en-US" dirty="0"/>
            <a:t>Working with our network providers to help our members stay healthy by evaluating how often members receive screenings, vaccines, checkups, and other preventive services and helping them to close their care gaps.</a:t>
          </a:r>
        </a:p>
      </dgm:t>
    </dgm:pt>
    <dgm:pt modelId="{FA1C4912-BC9A-401E-9373-4B2A3A3F0710}" type="parTrans" cxnId="{71591264-31C4-4A49-8C03-4BBB48824C04}">
      <dgm:prSet/>
      <dgm:spPr/>
      <dgm:t>
        <a:bodyPr/>
        <a:lstStyle/>
        <a:p>
          <a:endParaRPr lang="en-US"/>
        </a:p>
      </dgm:t>
    </dgm:pt>
    <dgm:pt modelId="{850AE1B6-0555-41EE-95C3-946C99EDE55D}" type="sibTrans" cxnId="{71591264-31C4-4A49-8C03-4BBB48824C04}">
      <dgm:prSet/>
      <dgm:spPr/>
      <dgm:t>
        <a:bodyPr/>
        <a:lstStyle/>
        <a:p>
          <a:endParaRPr lang="en-US"/>
        </a:p>
      </dgm:t>
    </dgm:pt>
    <dgm:pt modelId="{B101692F-AB65-4A65-83C6-2A70B364DDB8}" type="pres">
      <dgm:prSet presAssocID="{0E34D537-CE57-4430-B6B2-9AC8EA357477}" presName="composite" presStyleCnt="0">
        <dgm:presLayoutVars>
          <dgm:chMax val="1"/>
          <dgm:dir/>
          <dgm:resizeHandles val="exact"/>
        </dgm:presLayoutVars>
      </dgm:prSet>
      <dgm:spPr/>
    </dgm:pt>
    <dgm:pt modelId="{EC71F803-2460-45E3-A742-445571F6CAF2}" type="pres">
      <dgm:prSet presAssocID="{917B257C-E9E9-4921-A772-B0A3E14C7F34}" presName="roof" presStyleLbl="dkBgShp" presStyleIdx="0" presStyleCnt="2" custScaleY="47121" custLinFactNeighborY="32511"/>
      <dgm:spPr/>
    </dgm:pt>
    <dgm:pt modelId="{2228605B-CC8E-46B8-8FC9-627FAEE85A95}" type="pres">
      <dgm:prSet presAssocID="{917B257C-E9E9-4921-A772-B0A3E14C7F34}" presName="pillars" presStyleCnt="0"/>
      <dgm:spPr/>
    </dgm:pt>
    <dgm:pt modelId="{CA363ABF-033C-41C5-B559-C74488F9D4DA}" type="pres">
      <dgm:prSet presAssocID="{917B257C-E9E9-4921-A772-B0A3E14C7F34}" presName="pillar1" presStyleLbl="node1" presStyleIdx="0" presStyleCnt="4">
        <dgm:presLayoutVars>
          <dgm:bulletEnabled val="1"/>
        </dgm:presLayoutVars>
      </dgm:prSet>
      <dgm:spPr/>
    </dgm:pt>
    <dgm:pt modelId="{8ECBA7DF-0B96-46F9-BF71-5D45D507BDFE}" type="pres">
      <dgm:prSet presAssocID="{9B3F9DE8-B90E-4DC0-AB8D-7FEA4078F9D8}" presName="pillarX" presStyleLbl="node1" presStyleIdx="1" presStyleCnt="4">
        <dgm:presLayoutVars>
          <dgm:bulletEnabled val="1"/>
        </dgm:presLayoutVars>
      </dgm:prSet>
      <dgm:spPr/>
    </dgm:pt>
    <dgm:pt modelId="{97CB24B0-BBEC-4EA3-B921-42555F44F5A3}" type="pres">
      <dgm:prSet presAssocID="{4A6E95C4-9801-4A22-9597-8577AEE5E1FC}" presName="pillarX" presStyleLbl="node1" presStyleIdx="2" presStyleCnt="4">
        <dgm:presLayoutVars>
          <dgm:bulletEnabled val="1"/>
        </dgm:presLayoutVars>
      </dgm:prSet>
      <dgm:spPr/>
    </dgm:pt>
    <dgm:pt modelId="{3DFF0DD7-17FD-4988-8100-77F92E65945F}" type="pres">
      <dgm:prSet presAssocID="{99769BF0-53BB-48C5-A83A-F6D2BC271C6F}" presName="pillarX" presStyleLbl="node1" presStyleIdx="3" presStyleCnt="4">
        <dgm:presLayoutVars>
          <dgm:bulletEnabled val="1"/>
        </dgm:presLayoutVars>
      </dgm:prSet>
      <dgm:spPr/>
    </dgm:pt>
    <dgm:pt modelId="{1782F321-2BA5-4F78-8BAA-676556BA0472}" type="pres">
      <dgm:prSet presAssocID="{917B257C-E9E9-4921-A772-B0A3E14C7F34}" presName="base" presStyleLbl="dkBgShp" presStyleIdx="1" presStyleCnt="2"/>
      <dgm:spPr/>
    </dgm:pt>
  </dgm:ptLst>
  <dgm:cxnLst>
    <dgm:cxn modelId="{AECA762D-337D-4FA7-8044-A6CF9ED2759F}" type="presOf" srcId="{0E34D537-CE57-4430-B6B2-9AC8EA357477}" destId="{B101692F-AB65-4A65-83C6-2A70B364DDB8}" srcOrd="0" destOrd="0" presId="urn:microsoft.com/office/officeart/2005/8/layout/hList3"/>
    <dgm:cxn modelId="{71591264-31C4-4A49-8C03-4BBB48824C04}" srcId="{917B257C-E9E9-4921-A772-B0A3E14C7F34}" destId="{99769BF0-53BB-48C5-A83A-F6D2BC271C6F}" srcOrd="3" destOrd="0" parTransId="{FA1C4912-BC9A-401E-9373-4B2A3A3F0710}" sibTransId="{850AE1B6-0555-41EE-95C3-946C99EDE55D}"/>
    <dgm:cxn modelId="{2C06C269-F446-4112-8B07-6430342A52C1}" type="presOf" srcId="{99769BF0-53BB-48C5-A83A-F6D2BC271C6F}" destId="{3DFF0DD7-17FD-4988-8100-77F92E65945F}" srcOrd="0" destOrd="0" presId="urn:microsoft.com/office/officeart/2005/8/layout/hList3"/>
    <dgm:cxn modelId="{50F7456C-59FD-409D-BE4A-CF714D494E0C}" srcId="{917B257C-E9E9-4921-A772-B0A3E14C7F34}" destId="{0A8FD0F9-7670-4622-B583-486BB2876535}" srcOrd="0" destOrd="0" parTransId="{8A3ACD86-6F65-4508-9B74-0CC5F3E96B4D}" sibTransId="{389838B7-56AC-45B4-8789-A58634999144}"/>
    <dgm:cxn modelId="{FBDBA570-1FA3-4690-A6EF-95FA60B881FE}" srcId="{917B257C-E9E9-4921-A772-B0A3E14C7F34}" destId="{4A6E95C4-9801-4A22-9597-8577AEE5E1FC}" srcOrd="2" destOrd="0" parTransId="{28D87FA0-AB52-43F2-B023-2621490A13EE}" sibTransId="{E499933A-E703-41DE-8D91-06EE1ABDE2F6}"/>
    <dgm:cxn modelId="{FC5EA17B-3587-4556-AF3F-7A770CAFCC95}" type="presOf" srcId="{9B3F9DE8-B90E-4DC0-AB8D-7FEA4078F9D8}" destId="{8ECBA7DF-0B96-46F9-BF71-5D45D507BDFE}" srcOrd="0" destOrd="0" presId="urn:microsoft.com/office/officeart/2005/8/layout/hList3"/>
    <dgm:cxn modelId="{CAF5117F-063F-4AA0-A720-97F4232D7020}" type="presOf" srcId="{917B257C-E9E9-4921-A772-B0A3E14C7F34}" destId="{EC71F803-2460-45E3-A742-445571F6CAF2}" srcOrd="0" destOrd="0" presId="urn:microsoft.com/office/officeart/2005/8/layout/hList3"/>
    <dgm:cxn modelId="{A0B874B5-613B-4937-A811-40937B79B500}" srcId="{0E34D537-CE57-4430-B6B2-9AC8EA357477}" destId="{917B257C-E9E9-4921-A772-B0A3E14C7F34}" srcOrd="0" destOrd="0" parTransId="{DC9B1354-1AC9-4100-AEBA-410C758D01B6}" sibTransId="{431701C9-623D-4FF8-8935-9D0B4D54E500}"/>
    <dgm:cxn modelId="{C77D08B6-4D19-4034-ABE9-A48EE42D50E5}" type="presOf" srcId="{0A8FD0F9-7670-4622-B583-486BB2876535}" destId="{CA363ABF-033C-41C5-B559-C74488F9D4DA}" srcOrd="0" destOrd="0" presId="urn:microsoft.com/office/officeart/2005/8/layout/hList3"/>
    <dgm:cxn modelId="{5D7184E5-7D8D-44C5-8EB0-26DCEB8CDE1F}" srcId="{917B257C-E9E9-4921-A772-B0A3E14C7F34}" destId="{9B3F9DE8-B90E-4DC0-AB8D-7FEA4078F9D8}" srcOrd="1" destOrd="0" parTransId="{115BC951-55BE-4625-BD23-DB1F7F4823A6}" sibTransId="{4A4D76D7-AFD9-494F-9ADF-36FE35ED91E1}"/>
    <dgm:cxn modelId="{4C78FDEA-85F3-4AD4-8BB9-351F00DDA783}" type="presOf" srcId="{4A6E95C4-9801-4A22-9597-8577AEE5E1FC}" destId="{97CB24B0-BBEC-4EA3-B921-42555F44F5A3}" srcOrd="0" destOrd="0" presId="urn:microsoft.com/office/officeart/2005/8/layout/hList3"/>
    <dgm:cxn modelId="{E65BC4D3-553D-4E14-A14E-F2B8AA0B5AD7}" type="presParOf" srcId="{B101692F-AB65-4A65-83C6-2A70B364DDB8}" destId="{EC71F803-2460-45E3-A742-445571F6CAF2}" srcOrd="0" destOrd="0" presId="urn:microsoft.com/office/officeart/2005/8/layout/hList3"/>
    <dgm:cxn modelId="{68141A7A-A0A4-4DF0-839E-8DBC5AB5018F}" type="presParOf" srcId="{B101692F-AB65-4A65-83C6-2A70B364DDB8}" destId="{2228605B-CC8E-46B8-8FC9-627FAEE85A95}" srcOrd="1" destOrd="0" presId="urn:microsoft.com/office/officeart/2005/8/layout/hList3"/>
    <dgm:cxn modelId="{56B3F631-2589-45BA-BE9D-642FAFED2B51}" type="presParOf" srcId="{2228605B-CC8E-46B8-8FC9-627FAEE85A95}" destId="{CA363ABF-033C-41C5-B559-C74488F9D4DA}" srcOrd="0" destOrd="0" presId="urn:microsoft.com/office/officeart/2005/8/layout/hList3"/>
    <dgm:cxn modelId="{BCB53DDE-4175-4BBE-8224-A86F45EF4E70}" type="presParOf" srcId="{2228605B-CC8E-46B8-8FC9-627FAEE85A95}" destId="{8ECBA7DF-0B96-46F9-BF71-5D45D507BDFE}" srcOrd="1" destOrd="0" presId="urn:microsoft.com/office/officeart/2005/8/layout/hList3"/>
    <dgm:cxn modelId="{C5D30F3D-65CE-4D16-B80B-4400C990A008}" type="presParOf" srcId="{2228605B-CC8E-46B8-8FC9-627FAEE85A95}" destId="{97CB24B0-BBEC-4EA3-B921-42555F44F5A3}" srcOrd="2" destOrd="0" presId="urn:microsoft.com/office/officeart/2005/8/layout/hList3"/>
    <dgm:cxn modelId="{9847C1E1-EB74-4AD7-B991-79D5EA050A39}" type="presParOf" srcId="{2228605B-CC8E-46B8-8FC9-627FAEE85A95}" destId="{3DFF0DD7-17FD-4988-8100-77F92E65945F}" srcOrd="3" destOrd="0" presId="urn:microsoft.com/office/officeart/2005/8/layout/hList3"/>
    <dgm:cxn modelId="{5AD9DC32-69F4-44F2-A8E0-ED74E5B3212F}" type="presParOf" srcId="{B101692F-AB65-4A65-83C6-2A70B364DDB8}" destId="{1782F321-2BA5-4F78-8BAA-676556BA047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970549-BF94-4EEC-858B-D49381C92FFF}" type="doc">
      <dgm:prSet loTypeId="urn:microsoft.com/office/officeart/2005/8/layout/hList1" loCatId="list" qsTypeId="urn:microsoft.com/office/officeart/2005/8/quickstyle/simple5" qsCatId="simple" csTypeId="urn:microsoft.com/office/officeart/2005/8/colors/accent1_4" csCatId="accent1" phldr="1"/>
      <dgm:spPr/>
      <dgm:t>
        <a:bodyPr/>
        <a:lstStyle/>
        <a:p>
          <a:endParaRPr lang="en-US"/>
        </a:p>
      </dgm:t>
    </dgm:pt>
    <dgm:pt modelId="{6AC8F186-C92B-40F0-9D74-6CE8071934CF}">
      <dgm:prSet phldrT="[Text]"/>
      <dgm:spPr/>
      <dgm:t>
        <a:bodyPr/>
        <a:lstStyle/>
        <a:p>
          <a:r>
            <a:rPr lang="en-US" b="1" dirty="0"/>
            <a:t>Manage chronic conditions</a:t>
          </a:r>
          <a:endParaRPr lang="en-US" dirty="0"/>
        </a:p>
      </dgm:t>
    </dgm:pt>
    <dgm:pt modelId="{C09B6BE0-B2BB-4815-9C3C-5C5074890E77}" type="parTrans" cxnId="{60536F58-B29E-4425-86AA-2B7F492C799F}">
      <dgm:prSet/>
      <dgm:spPr/>
      <dgm:t>
        <a:bodyPr/>
        <a:lstStyle/>
        <a:p>
          <a:endParaRPr lang="en-US"/>
        </a:p>
      </dgm:t>
    </dgm:pt>
    <dgm:pt modelId="{4C872E69-9937-49E0-A75F-27C73FFB1904}" type="sibTrans" cxnId="{60536F58-B29E-4425-86AA-2B7F492C799F}">
      <dgm:prSet/>
      <dgm:spPr/>
      <dgm:t>
        <a:bodyPr/>
        <a:lstStyle/>
        <a:p>
          <a:endParaRPr lang="en-US"/>
        </a:p>
      </dgm:t>
    </dgm:pt>
    <dgm:pt modelId="{2A8F172D-5029-4809-BAB2-E283B146D81E}">
      <dgm:prSet phldrT="[Text]" custT="1"/>
      <dgm:spPr/>
      <dgm:t>
        <a:bodyPr/>
        <a:lstStyle/>
        <a:p>
          <a:pPr>
            <a:buFont typeface="Wingdings" panose="05000000000000000000" pitchFamily="2" charset="2"/>
            <a:buChar char="ü"/>
          </a:pPr>
          <a:r>
            <a:rPr lang="en-US" sz="1200" dirty="0"/>
            <a:t>Track hemoglobin A1c (HbA1c) tests for diabetic members &amp; adjust therapy as needed to achieve a HbA1c of less than 9.</a:t>
          </a:r>
        </a:p>
      </dgm:t>
    </dgm:pt>
    <dgm:pt modelId="{02A8869E-129F-4462-B2D5-A0BC9801FBF6}" type="parTrans" cxnId="{D73195D2-BC65-4164-A97A-76C6CB413AD6}">
      <dgm:prSet/>
      <dgm:spPr/>
      <dgm:t>
        <a:bodyPr/>
        <a:lstStyle/>
        <a:p>
          <a:endParaRPr lang="en-US"/>
        </a:p>
      </dgm:t>
    </dgm:pt>
    <dgm:pt modelId="{EA26347A-EA39-400A-BB8F-9DD800F549A7}" type="sibTrans" cxnId="{D73195D2-BC65-4164-A97A-76C6CB413AD6}">
      <dgm:prSet/>
      <dgm:spPr/>
      <dgm:t>
        <a:bodyPr/>
        <a:lstStyle/>
        <a:p>
          <a:endParaRPr lang="en-US"/>
        </a:p>
      </dgm:t>
    </dgm:pt>
    <dgm:pt modelId="{4C754B5B-15B6-47E4-9C9C-6226EE567D31}">
      <dgm:prSet phldrT="[Text]" custT="1"/>
      <dgm:spPr/>
      <dgm:t>
        <a:bodyPr/>
        <a:lstStyle/>
        <a:p>
          <a:pPr>
            <a:buFont typeface="Wingdings" panose="05000000000000000000" pitchFamily="2" charset="2"/>
            <a:buChar char="ü"/>
          </a:pPr>
          <a:r>
            <a:rPr lang="en-US" sz="1200" dirty="0"/>
            <a:t>Ensure patients with diabetes receive kidney health evaluation (estimated glomerular filtration rate (eGFR) &amp; urine albumin-creatinine ratio (</a:t>
          </a:r>
          <a:r>
            <a:rPr lang="en-US" sz="1200" dirty="0" err="1"/>
            <a:t>uACR</a:t>
          </a:r>
          <a:r>
            <a:rPr lang="en-US" sz="1200" dirty="0"/>
            <a:t>) &amp; retail eye exams and that results are documented in your records annually. </a:t>
          </a:r>
        </a:p>
      </dgm:t>
    </dgm:pt>
    <dgm:pt modelId="{89410D11-DE8F-4501-BC3B-2F0BA7C18165}" type="parTrans" cxnId="{97AED292-32D5-49EF-B356-0765D7B1CE2D}">
      <dgm:prSet/>
      <dgm:spPr/>
      <dgm:t>
        <a:bodyPr/>
        <a:lstStyle/>
        <a:p>
          <a:endParaRPr lang="en-US"/>
        </a:p>
      </dgm:t>
    </dgm:pt>
    <dgm:pt modelId="{611BCD4F-3AA4-4FB5-8903-33DC3058E728}" type="sibTrans" cxnId="{97AED292-32D5-49EF-B356-0765D7B1CE2D}">
      <dgm:prSet/>
      <dgm:spPr/>
      <dgm:t>
        <a:bodyPr/>
        <a:lstStyle/>
        <a:p>
          <a:endParaRPr lang="en-US"/>
        </a:p>
      </dgm:t>
    </dgm:pt>
    <dgm:pt modelId="{DABBC621-A6B2-4E7B-A95A-2416DD063E8A}">
      <dgm:prSet phldrT="[Text]"/>
      <dgm:spPr/>
      <dgm:t>
        <a:bodyPr/>
        <a:lstStyle/>
        <a:p>
          <a:r>
            <a:rPr lang="en-US" b="1" dirty="0"/>
            <a:t>Make the primary care physician the orchestrator of care to ensure positive patient outcomes</a:t>
          </a:r>
          <a:endParaRPr lang="en-US" dirty="0"/>
        </a:p>
      </dgm:t>
    </dgm:pt>
    <dgm:pt modelId="{CCC6455B-A7DD-4D2A-9E1D-C64C6CB946C8}" type="parTrans" cxnId="{9E5422D8-7E45-4980-B04F-92DBCE419043}">
      <dgm:prSet/>
      <dgm:spPr/>
      <dgm:t>
        <a:bodyPr/>
        <a:lstStyle/>
        <a:p>
          <a:endParaRPr lang="en-US"/>
        </a:p>
      </dgm:t>
    </dgm:pt>
    <dgm:pt modelId="{06302593-235D-47C7-ADFE-99317F10BE64}" type="sibTrans" cxnId="{9E5422D8-7E45-4980-B04F-92DBCE419043}">
      <dgm:prSet/>
      <dgm:spPr/>
      <dgm:t>
        <a:bodyPr/>
        <a:lstStyle/>
        <a:p>
          <a:endParaRPr lang="en-US"/>
        </a:p>
      </dgm:t>
    </dgm:pt>
    <dgm:pt modelId="{EA90DF85-25CB-4C65-921C-6C998999F944}">
      <dgm:prSet phldrT="[Text]" custT="1"/>
      <dgm:spPr/>
      <dgm:t>
        <a:bodyPr/>
        <a:lstStyle/>
        <a:p>
          <a:pPr>
            <a:buFont typeface="Wingdings" panose="05000000000000000000" pitchFamily="2" charset="2"/>
            <a:buChar char="ü"/>
          </a:pPr>
          <a:r>
            <a:rPr lang="en-US" sz="1200" dirty="0"/>
            <a:t>Ensure patients discharged from the hospital or ED are scheduled to see a PCP within 7-10 days of discharge to prevent possible readmissions.</a:t>
          </a:r>
        </a:p>
      </dgm:t>
    </dgm:pt>
    <dgm:pt modelId="{8747AE4F-F508-451E-ABE2-2BD8F05E39D8}" type="parTrans" cxnId="{C2D1807C-64D0-4758-83CD-451AE9ED3F3E}">
      <dgm:prSet/>
      <dgm:spPr/>
      <dgm:t>
        <a:bodyPr/>
        <a:lstStyle/>
        <a:p>
          <a:endParaRPr lang="en-US"/>
        </a:p>
      </dgm:t>
    </dgm:pt>
    <dgm:pt modelId="{667B9379-64F3-4E5B-9BEE-AEB34C20CC15}" type="sibTrans" cxnId="{C2D1807C-64D0-4758-83CD-451AE9ED3F3E}">
      <dgm:prSet/>
      <dgm:spPr/>
      <dgm:t>
        <a:bodyPr/>
        <a:lstStyle/>
        <a:p>
          <a:endParaRPr lang="en-US"/>
        </a:p>
      </dgm:t>
    </dgm:pt>
    <dgm:pt modelId="{2C104FFE-78D1-4B04-B6D8-FD60B3491E8A}">
      <dgm:prSet phldrT="[Text]" custT="1"/>
      <dgm:spPr/>
      <dgm:t>
        <a:bodyPr/>
        <a:lstStyle/>
        <a:p>
          <a:pPr>
            <a:buFont typeface="Wingdings" panose="05000000000000000000" pitchFamily="2" charset="2"/>
            <a:buChar char="ü"/>
          </a:pPr>
          <a:r>
            <a:rPr lang="en-US" sz="1200" dirty="0"/>
            <a:t>Transitions from care settings should be closely monitored &amp; coordinated through the PCP practices to ensure the best health outcomes.</a:t>
          </a:r>
        </a:p>
      </dgm:t>
    </dgm:pt>
    <dgm:pt modelId="{69C6D657-63CF-4435-BDE7-2F3D4F5088A5}" type="parTrans" cxnId="{186471DA-E137-42AA-BAE5-2AA39BEBDE0C}">
      <dgm:prSet/>
      <dgm:spPr/>
      <dgm:t>
        <a:bodyPr/>
        <a:lstStyle/>
        <a:p>
          <a:endParaRPr lang="en-US"/>
        </a:p>
      </dgm:t>
    </dgm:pt>
    <dgm:pt modelId="{54B80F65-8503-4D79-B7BD-F17E2A1E53F5}" type="sibTrans" cxnId="{186471DA-E137-42AA-BAE5-2AA39BEBDE0C}">
      <dgm:prSet/>
      <dgm:spPr/>
      <dgm:t>
        <a:bodyPr/>
        <a:lstStyle/>
        <a:p>
          <a:endParaRPr lang="en-US"/>
        </a:p>
      </dgm:t>
    </dgm:pt>
    <dgm:pt modelId="{BCDD0E08-74BB-4895-BA61-3F9D790932AB}">
      <dgm:prSet phldrT="[Text]"/>
      <dgm:spPr>
        <a:solidFill>
          <a:schemeClr val="bg1">
            <a:lumMod val="50000"/>
          </a:schemeClr>
        </a:solidFill>
      </dgm:spPr>
      <dgm:t>
        <a:bodyPr/>
        <a:lstStyle/>
        <a:p>
          <a:r>
            <a:rPr lang="en-US" b="1" dirty="0"/>
            <a:t>Safeguard patient satisfaction levels</a:t>
          </a:r>
          <a:endParaRPr lang="en-US" dirty="0"/>
        </a:p>
      </dgm:t>
    </dgm:pt>
    <dgm:pt modelId="{F60546E8-3394-45A1-9055-BC67E2CBE36B}" type="parTrans" cxnId="{983196E2-EA8F-4D23-826F-C93D5BF9C308}">
      <dgm:prSet/>
      <dgm:spPr/>
      <dgm:t>
        <a:bodyPr/>
        <a:lstStyle/>
        <a:p>
          <a:endParaRPr lang="en-US"/>
        </a:p>
      </dgm:t>
    </dgm:pt>
    <dgm:pt modelId="{306F1539-E134-4EAE-8E16-2EBBD905EA64}" type="sibTrans" cxnId="{983196E2-EA8F-4D23-826F-C93D5BF9C308}">
      <dgm:prSet/>
      <dgm:spPr/>
      <dgm:t>
        <a:bodyPr/>
        <a:lstStyle/>
        <a:p>
          <a:endParaRPr lang="en-US"/>
        </a:p>
      </dgm:t>
    </dgm:pt>
    <dgm:pt modelId="{A74E644E-69FE-4D32-B094-9D7EDA9F91AB}">
      <dgm:prSet phldrT="[Text]" custT="1"/>
      <dgm:spPr/>
      <dgm:t>
        <a:bodyPr/>
        <a:lstStyle/>
        <a:p>
          <a:pPr>
            <a:buFont typeface="Wingdings" panose="05000000000000000000" pitchFamily="2" charset="2"/>
            <a:buChar char="ü"/>
          </a:pPr>
          <a:r>
            <a:rPr lang="en-US" sz="1200" dirty="0"/>
            <a:t>Refer all patient complaints about ATRIO directly to the health plan for timely resolution.</a:t>
          </a:r>
        </a:p>
      </dgm:t>
    </dgm:pt>
    <dgm:pt modelId="{B8E20A7E-A1E9-4F31-A167-F0C86030F714}" type="parTrans" cxnId="{F09AC2D5-0E1E-48E3-B791-F6D45798B18E}">
      <dgm:prSet/>
      <dgm:spPr/>
      <dgm:t>
        <a:bodyPr/>
        <a:lstStyle/>
        <a:p>
          <a:endParaRPr lang="en-US"/>
        </a:p>
      </dgm:t>
    </dgm:pt>
    <dgm:pt modelId="{9EA011F1-A607-4EC1-8430-FF7ECD842870}" type="sibTrans" cxnId="{F09AC2D5-0E1E-48E3-B791-F6D45798B18E}">
      <dgm:prSet/>
      <dgm:spPr/>
      <dgm:t>
        <a:bodyPr/>
        <a:lstStyle/>
        <a:p>
          <a:endParaRPr lang="en-US"/>
        </a:p>
      </dgm:t>
    </dgm:pt>
    <dgm:pt modelId="{49D46F6C-E7B5-440C-B890-F26EF8820244}">
      <dgm:prSet phldrT="[Text]" custT="1"/>
      <dgm:spPr/>
      <dgm:t>
        <a:bodyPr/>
        <a:lstStyle/>
        <a:p>
          <a:pPr>
            <a:buFont typeface="Wingdings" panose="05000000000000000000" pitchFamily="2" charset="2"/>
            <a:buChar char="ü"/>
          </a:pPr>
          <a:endParaRPr lang="en-US" sz="1200" dirty="0"/>
        </a:p>
      </dgm:t>
    </dgm:pt>
    <dgm:pt modelId="{202099D4-9D64-4D8C-9293-A3C579941995}" type="parTrans" cxnId="{93A07192-3934-4D0F-9109-7DCE9D429EFF}">
      <dgm:prSet/>
      <dgm:spPr/>
      <dgm:t>
        <a:bodyPr/>
        <a:lstStyle/>
        <a:p>
          <a:endParaRPr lang="en-US"/>
        </a:p>
      </dgm:t>
    </dgm:pt>
    <dgm:pt modelId="{FA8DC740-3B0C-490E-A010-80D8DD5E68E3}" type="sibTrans" cxnId="{93A07192-3934-4D0F-9109-7DCE9D429EFF}">
      <dgm:prSet/>
      <dgm:spPr/>
      <dgm:t>
        <a:bodyPr/>
        <a:lstStyle/>
        <a:p>
          <a:endParaRPr lang="en-US"/>
        </a:p>
      </dgm:t>
    </dgm:pt>
    <dgm:pt modelId="{A4D30E4D-A5F7-4DE7-8A5B-3F7DFC35B938}">
      <dgm:prSet phldrT="[Text]" custT="1"/>
      <dgm:spPr/>
      <dgm:t>
        <a:bodyPr/>
        <a:lstStyle/>
        <a:p>
          <a:pPr>
            <a:buFont typeface="Wingdings" panose="05000000000000000000" pitchFamily="2" charset="2"/>
            <a:buChar char="ü"/>
          </a:pPr>
          <a:r>
            <a:rPr lang="en-US" sz="1200" dirty="0"/>
            <a:t>Optimize anti-hypertensive medications in your patients with hypertension. If their BP is elevated, continue to treat and monitor until it comes down to the normal range</a:t>
          </a:r>
        </a:p>
      </dgm:t>
    </dgm:pt>
    <dgm:pt modelId="{E9DC06D5-FBA5-4F6D-9436-A04F24B27F58}" type="parTrans" cxnId="{85E5B162-BD19-4155-AC12-D38535975D7E}">
      <dgm:prSet/>
      <dgm:spPr/>
      <dgm:t>
        <a:bodyPr/>
        <a:lstStyle/>
        <a:p>
          <a:endParaRPr lang="en-US"/>
        </a:p>
      </dgm:t>
    </dgm:pt>
    <dgm:pt modelId="{512CA579-F5BE-4AC3-A5B9-11D239B69A82}" type="sibTrans" cxnId="{85E5B162-BD19-4155-AC12-D38535975D7E}">
      <dgm:prSet/>
      <dgm:spPr/>
      <dgm:t>
        <a:bodyPr/>
        <a:lstStyle/>
        <a:p>
          <a:endParaRPr lang="en-US"/>
        </a:p>
      </dgm:t>
    </dgm:pt>
    <dgm:pt modelId="{57A3E464-50C1-40D5-AEEB-7070E27A7292}">
      <dgm:prSet phldrT="[Text]" custT="1"/>
      <dgm:spPr/>
      <dgm:t>
        <a:bodyPr/>
        <a:lstStyle/>
        <a:p>
          <a:pPr>
            <a:buFont typeface="Wingdings" panose="05000000000000000000" pitchFamily="2" charset="2"/>
            <a:buChar char="ü"/>
          </a:pPr>
          <a:endParaRPr lang="en-US" sz="1200" dirty="0"/>
        </a:p>
      </dgm:t>
    </dgm:pt>
    <dgm:pt modelId="{03C95889-E80F-4A1A-AE8C-646B4D83D0F0}" type="parTrans" cxnId="{DB774363-C13A-40E8-B004-94F8CCEB7BE5}">
      <dgm:prSet/>
      <dgm:spPr/>
      <dgm:t>
        <a:bodyPr/>
        <a:lstStyle/>
        <a:p>
          <a:endParaRPr lang="en-US"/>
        </a:p>
      </dgm:t>
    </dgm:pt>
    <dgm:pt modelId="{B7927661-D013-45B6-B257-D0564B57438B}" type="sibTrans" cxnId="{DB774363-C13A-40E8-B004-94F8CCEB7BE5}">
      <dgm:prSet/>
      <dgm:spPr/>
      <dgm:t>
        <a:bodyPr/>
        <a:lstStyle/>
        <a:p>
          <a:endParaRPr lang="en-US"/>
        </a:p>
      </dgm:t>
    </dgm:pt>
    <dgm:pt modelId="{7CA38681-B3F2-462C-887E-0AFE55803762}">
      <dgm:prSet phldrT="[Text]" custT="1"/>
      <dgm:spPr/>
      <dgm:t>
        <a:bodyPr/>
        <a:lstStyle/>
        <a:p>
          <a:pPr>
            <a:buFont typeface="Wingdings" panose="05000000000000000000" pitchFamily="2" charset="2"/>
            <a:buChar char="ü"/>
          </a:pPr>
          <a:endParaRPr lang="en-US" sz="1200" dirty="0"/>
        </a:p>
      </dgm:t>
    </dgm:pt>
    <dgm:pt modelId="{0A9FCAEC-72D3-4D82-AD3F-DD8B262A0804}" type="parTrans" cxnId="{5F62DA72-2F17-4E12-9CDA-F433440A8DDC}">
      <dgm:prSet/>
      <dgm:spPr/>
      <dgm:t>
        <a:bodyPr/>
        <a:lstStyle/>
        <a:p>
          <a:endParaRPr lang="en-US"/>
        </a:p>
      </dgm:t>
    </dgm:pt>
    <dgm:pt modelId="{222D26D6-05E1-4A01-9F9D-D4CBFEF20175}" type="sibTrans" cxnId="{5F62DA72-2F17-4E12-9CDA-F433440A8DDC}">
      <dgm:prSet/>
      <dgm:spPr/>
      <dgm:t>
        <a:bodyPr/>
        <a:lstStyle/>
        <a:p>
          <a:endParaRPr lang="en-US"/>
        </a:p>
      </dgm:t>
    </dgm:pt>
    <dgm:pt modelId="{F43D8DA2-B580-4382-A273-D7AD47E57156}">
      <dgm:prSet phldrT="[Text]" custT="1"/>
      <dgm:spPr/>
      <dgm:t>
        <a:bodyPr/>
        <a:lstStyle/>
        <a:p>
          <a:pPr>
            <a:buFont typeface="Wingdings" panose="05000000000000000000" pitchFamily="2" charset="2"/>
            <a:buChar char="ü"/>
          </a:pPr>
          <a:r>
            <a:rPr lang="en-US" sz="1200" dirty="0"/>
            <a:t>Ensure patents know what to do when in need of urgent care during &amp; after-hours, and that patients receive care coordination services from their PCP (i.e., follow-up appointments, tests, referrals to specialists)</a:t>
          </a:r>
        </a:p>
      </dgm:t>
    </dgm:pt>
    <dgm:pt modelId="{4B1B7628-A85D-470A-945D-C85484309C94}" type="parTrans" cxnId="{C0301FAB-7934-48BE-9666-D5DFB76C2FEF}">
      <dgm:prSet/>
      <dgm:spPr/>
      <dgm:t>
        <a:bodyPr/>
        <a:lstStyle/>
        <a:p>
          <a:endParaRPr lang="en-US"/>
        </a:p>
      </dgm:t>
    </dgm:pt>
    <dgm:pt modelId="{AAB41A19-E4D4-4788-AE7A-A85795DE1A3A}" type="sibTrans" cxnId="{C0301FAB-7934-48BE-9666-D5DFB76C2FEF}">
      <dgm:prSet/>
      <dgm:spPr/>
      <dgm:t>
        <a:bodyPr/>
        <a:lstStyle/>
        <a:p>
          <a:endParaRPr lang="en-US"/>
        </a:p>
      </dgm:t>
    </dgm:pt>
    <dgm:pt modelId="{7F954EAC-2A1B-48D6-AB03-822B387D48D9}">
      <dgm:prSet phldrT="[Text]" custT="1"/>
      <dgm:spPr/>
      <dgm:t>
        <a:bodyPr/>
        <a:lstStyle/>
        <a:p>
          <a:pPr>
            <a:buFont typeface="Wingdings" panose="05000000000000000000" pitchFamily="2" charset="2"/>
            <a:buChar char="ü"/>
          </a:pPr>
          <a:endParaRPr lang="en-US" sz="1200" dirty="0"/>
        </a:p>
      </dgm:t>
    </dgm:pt>
    <dgm:pt modelId="{D15A671E-6BB2-47DF-9BA8-F7CDBA967A2A}" type="parTrans" cxnId="{5F92D09D-EC7A-448D-906E-401854FFCFAD}">
      <dgm:prSet/>
      <dgm:spPr/>
      <dgm:t>
        <a:bodyPr/>
        <a:lstStyle/>
        <a:p>
          <a:endParaRPr lang="en-US"/>
        </a:p>
      </dgm:t>
    </dgm:pt>
    <dgm:pt modelId="{9DBADB73-455C-4EA1-9379-C288E026B3E7}" type="sibTrans" cxnId="{5F92D09D-EC7A-448D-906E-401854FFCFAD}">
      <dgm:prSet/>
      <dgm:spPr/>
      <dgm:t>
        <a:bodyPr/>
        <a:lstStyle/>
        <a:p>
          <a:endParaRPr lang="en-US"/>
        </a:p>
      </dgm:t>
    </dgm:pt>
    <dgm:pt modelId="{B0DEA5CE-C873-4F28-8A83-D09E136A3F3E}">
      <dgm:prSet phldrT="[Text]" custT="1"/>
      <dgm:spPr/>
      <dgm:t>
        <a:bodyPr/>
        <a:lstStyle/>
        <a:p>
          <a:pPr>
            <a:buFont typeface="Wingdings" panose="05000000000000000000" pitchFamily="2" charset="2"/>
            <a:buChar char="ü"/>
          </a:pPr>
          <a:r>
            <a:rPr lang="en-US" sz="1200" dirty="0"/>
            <a:t>Address members' mental and physical health during the office visit.</a:t>
          </a:r>
        </a:p>
      </dgm:t>
    </dgm:pt>
    <dgm:pt modelId="{A8DB37AF-710E-4FAC-8B22-A2E5BE893FBB}" type="parTrans" cxnId="{592D6310-BB61-48E5-995C-06401084EC2C}">
      <dgm:prSet/>
      <dgm:spPr/>
      <dgm:t>
        <a:bodyPr/>
        <a:lstStyle/>
        <a:p>
          <a:endParaRPr lang="en-US"/>
        </a:p>
      </dgm:t>
    </dgm:pt>
    <dgm:pt modelId="{C2146D7F-749B-40ED-985C-476A4B1A58F8}" type="sibTrans" cxnId="{592D6310-BB61-48E5-995C-06401084EC2C}">
      <dgm:prSet/>
      <dgm:spPr/>
      <dgm:t>
        <a:bodyPr/>
        <a:lstStyle/>
        <a:p>
          <a:endParaRPr lang="en-US"/>
        </a:p>
      </dgm:t>
    </dgm:pt>
    <dgm:pt modelId="{27E333C3-1C23-4533-A54D-3FB24FB5061C}">
      <dgm:prSet phldrT="[Text]" custT="1"/>
      <dgm:spPr/>
      <dgm:t>
        <a:bodyPr/>
        <a:lstStyle/>
        <a:p>
          <a:pPr>
            <a:buFont typeface="Wingdings" panose="05000000000000000000" pitchFamily="2" charset="2"/>
            <a:buChar char="ü"/>
          </a:pPr>
          <a:endParaRPr lang="en-US" sz="1200" dirty="0"/>
        </a:p>
      </dgm:t>
    </dgm:pt>
    <dgm:pt modelId="{6DCE04DE-F11F-41A7-91F4-7DD52E71196E}" type="parTrans" cxnId="{378BA35A-A4C8-42F4-9C9A-FA92E5906508}">
      <dgm:prSet/>
      <dgm:spPr/>
      <dgm:t>
        <a:bodyPr/>
        <a:lstStyle/>
        <a:p>
          <a:endParaRPr lang="en-US"/>
        </a:p>
      </dgm:t>
    </dgm:pt>
    <dgm:pt modelId="{86478AAC-6496-442E-9610-783EE8D814F1}" type="sibTrans" cxnId="{378BA35A-A4C8-42F4-9C9A-FA92E5906508}">
      <dgm:prSet/>
      <dgm:spPr/>
      <dgm:t>
        <a:bodyPr/>
        <a:lstStyle/>
        <a:p>
          <a:endParaRPr lang="en-US"/>
        </a:p>
      </dgm:t>
    </dgm:pt>
    <dgm:pt modelId="{76770023-CC35-4924-AAAD-560534EB5DE0}">
      <dgm:prSet phldrT="[Text]"/>
      <dgm:spPr/>
      <dgm:t>
        <a:bodyPr/>
        <a:lstStyle/>
        <a:p>
          <a:pPr>
            <a:buFont typeface="Wingdings" panose="05000000000000000000" pitchFamily="2" charset="2"/>
            <a:buChar char="ü"/>
          </a:pPr>
          <a:endParaRPr lang="en-US" sz="1000" dirty="0"/>
        </a:p>
      </dgm:t>
    </dgm:pt>
    <dgm:pt modelId="{E40AE603-6964-4C47-B83A-A05328951FA6}" type="parTrans" cxnId="{18FC1F84-F902-4935-816D-D6F7C32039CD}">
      <dgm:prSet/>
      <dgm:spPr/>
      <dgm:t>
        <a:bodyPr/>
        <a:lstStyle/>
        <a:p>
          <a:endParaRPr lang="en-US"/>
        </a:p>
      </dgm:t>
    </dgm:pt>
    <dgm:pt modelId="{0398D378-D6BE-4414-A261-15E70EA0EEC1}" type="sibTrans" cxnId="{18FC1F84-F902-4935-816D-D6F7C32039CD}">
      <dgm:prSet/>
      <dgm:spPr/>
      <dgm:t>
        <a:bodyPr/>
        <a:lstStyle/>
        <a:p>
          <a:endParaRPr lang="en-US"/>
        </a:p>
      </dgm:t>
    </dgm:pt>
    <dgm:pt modelId="{93A2AF65-2F94-4748-A442-401C2A44FB0A}">
      <dgm:prSet phldrT="[Text]" custT="1"/>
      <dgm:spPr/>
      <dgm:t>
        <a:bodyPr/>
        <a:lstStyle/>
        <a:p>
          <a:pPr>
            <a:buFont typeface="Wingdings" panose="05000000000000000000" pitchFamily="2" charset="2"/>
            <a:buChar char="ü"/>
          </a:pPr>
          <a:r>
            <a:rPr lang="en-US" sz="1200" dirty="0"/>
            <a:t>Make customer service the highest priority within your practice setting.</a:t>
          </a:r>
        </a:p>
      </dgm:t>
    </dgm:pt>
    <dgm:pt modelId="{667A8164-9A15-429B-9F20-17A1935F086C}" type="parTrans" cxnId="{92985D5D-FF32-4BE7-8937-587FD5883CAE}">
      <dgm:prSet/>
      <dgm:spPr/>
      <dgm:t>
        <a:bodyPr/>
        <a:lstStyle/>
        <a:p>
          <a:endParaRPr lang="en-US"/>
        </a:p>
      </dgm:t>
    </dgm:pt>
    <dgm:pt modelId="{CF3FC16C-1BA0-4B5F-BDA4-79682CD25D46}" type="sibTrans" cxnId="{92985D5D-FF32-4BE7-8937-587FD5883CAE}">
      <dgm:prSet/>
      <dgm:spPr/>
      <dgm:t>
        <a:bodyPr/>
        <a:lstStyle/>
        <a:p>
          <a:endParaRPr lang="en-US"/>
        </a:p>
      </dgm:t>
    </dgm:pt>
    <dgm:pt modelId="{1B78483E-4E15-4106-8077-B2D7CD08EB5E}">
      <dgm:prSet phldrT="[Text]" custT="1"/>
      <dgm:spPr/>
      <dgm:t>
        <a:bodyPr/>
        <a:lstStyle/>
        <a:p>
          <a:pPr>
            <a:buFont typeface="Wingdings" panose="05000000000000000000" pitchFamily="2" charset="2"/>
            <a:buChar char="ü"/>
          </a:pPr>
          <a:endParaRPr lang="en-US" sz="1200" dirty="0"/>
        </a:p>
      </dgm:t>
    </dgm:pt>
    <dgm:pt modelId="{FB31970C-EC86-475B-9E3F-BF4101662371}" type="parTrans" cxnId="{7CD1C0D0-8EDC-41F5-896A-ADD98F0511C4}">
      <dgm:prSet/>
      <dgm:spPr/>
      <dgm:t>
        <a:bodyPr/>
        <a:lstStyle/>
        <a:p>
          <a:endParaRPr lang="en-US"/>
        </a:p>
      </dgm:t>
    </dgm:pt>
    <dgm:pt modelId="{2B5FACE8-51FB-4A05-BCAB-49EF543A0CF0}" type="sibTrans" cxnId="{7CD1C0D0-8EDC-41F5-896A-ADD98F0511C4}">
      <dgm:prSet/>
      <dgm:spPr/>
      <dgm:t>
        <a:bodyPr/>
        <a:lstStyle/>
        <a:p>
          <a:endParaRPr lang="en-US"/>
        </a:p>
      </dgm:t>
    </dgm:pt>
    <dgm:pt modelId="{A165F0D1-65F0-4B73-9BE7-BF8AE006F8C0}">
      <dgm:prSet/>
      <dgm:spPr/>
      <dgm:t>
        <a:bodyPr/>
        <a:lstStyle/>
        <a:p>
          <a:r>
            <a:rPr lang="en-US" b="1" dirty="0"/>
            <a:t>Ensure patients know the importance of taking their medications to maximize the benefits of their treatment</a:t>
          </a:r>
          <a:endParaRPr lang="en-US" dirty="0"/>
        </a:p>
      </dgm:t>
    </dgm:pt>
    <dgm:pt modelId="{D650B10B-E235-4E2E-873B-AD5095F1E311}" type="parTrans" cxnId="{0A278759-B067-44D3-8DAA-9050B701A2FE}">
      <dgm:prSet/>
      <dgm:spPr/>
      <dgm:t>
        <a:bodyPr/>
        <a:lstStyle/>
        <a:p>
          <a:endParaRPr lang="en-US"/>
        </a:p>
      </dgm:t>
    </dgm:pt>
    <dgm:pt modelId="{C8DE4D8E-FF31-4E0F-81B6-C44AB38FFDC8}" type="sibTrans" cxnId="{0A278759-B067-44D3-8DAA-9050B701A2FE}">
      <dgm:prSet/>
      <dgm:spPr/>
      <dgm:t>
        <a:bodyPr/>
        <a:lstStyle/>
        <a:p>
          <a:endParaRPr lang="en-US"/>
        </a:p>
      </dgm:t>
    </dgm:pt>
    <dgm:pt modelId="{0A0CD228-6FA4-450E-87FB-3E4C30A9A911}">
      <dgm:prSet custT="1"/>
      <dgm:spPr/>
      <dgm:t>
        <a:bodyPr/>
        <a:lstStyle/>
        <a:p>
          <a:pPr>
            <a:buFont typeface="Wingdings" panose="05000000000000000000" pitchFamily="2" charset="2"/>
            <a:buChar char="ü"/>
          </a:pPr>
          <a:r>
            <a:rPr lang="en-US" sz="1200" dirty="0"/>
            <a:t>Assist patients with medication adherence goals to support the treatment of diabetes, hypertension, &amp; cholesterol control.</a:t>
          </a:r>
        </a:p>
      </dgm:t>
    </dgm:pt>
    <dgm:pt modelId="{EFB653D1-905F-4B0D-BFEC-89DD068A4480}" type="parTrans" cxnId="{F0FFA430-1CE9-47BB-9AF7-DC2191455B14}">
      <dgm:prSet/>
      <dgm:spPr/>
      <dgm:t>
        <a:bodyPr/>
        <a:lstStyle/>
        <a:p>
          <a:endParaRPr lang="en-US"/>
        </a:p>
      </dgm:t>
    </dgm:pt>
    <dgm:pt modelId="{F543D7A6-B7BB-4D9A-867A-CDA49198D7E5}" type="sibTrans" cxnId="{F0FFA430-1CE9-47BB-9AF7-DC2191455B14}">
      <dgm:prSet/>
      <dgm:spPr/>
      <dgm:t>
        <a:bodyPr/>
        <a:lstStyle/>
        <a:p>
          <a:endParaRPr lang="en-US"/>
        </a:p>
      </dgm:t>
    </dgm:pt>
    <dgm:pt modelId="{687F9A51-AEDE-4619-99DF-37B00DA77119}">
      <dgm:prSet custT="1"/>
      <dgm:spPr/>
      <dgm:t>
        <a:bodyPr/>
        <a:lstStyle/>
        <a:p>
          <a:pPr>
            <a:buFont typeface="Wingdings" panose="05000000000000000000" pitchFamily="2" charset="2"/>
            <a:buChar char="ü"/>
          </a:pPr>
          <a:r>
            <a:rPr lang="en-US" sz="1200" dirty="0"/>
            <a:t>Help identify barriers to adherence.</a:t>
          </a:r>
        </a:p>
      </dgm:t>
    </dgm:pt>
    <dgm:pt modelId="{64773371-473C-4691-B532-4245FC835F25}" type="parTrans" cxnId="{B518C081-3C39-4C30-864B-FA2B654786A2}">
      <dgm:prSet/>
      <dgm:spPr/>
      <dgm:t>
        <a:bodyPr/>
        <a:lstStyle/>
        <a:p>
          <a:endParaRPr lang="en-US"/>
        </a:p>
      </dgm:t>
    </dgm:pt>
    <dgm:pt modelId="{AF57935E-776D-4B13-98CA-6D3BF377B2BF}" type="sibTrans" cxnId="{B518C081-3C39-4C30-864B-FA2B654786A2}">
      <dgm:prSet/>
      <dgm:spPr/>
      <dgm:t>
        <a:bodyPr/>
        <a:lstStyle/>
        <a:p>
          <a:endParaRPr lang="en-US"/>
        </a:p>
      </dgm:t>
    </dgm:pt>
    <dgm:pt modelId="{EFCCD44D-A9D8-4494-8D41-7DC849CD287E}">
      <dgm:prSet custT="1"/>
      <dgm:spPr/>
      <dgm:t>
        <a:bodyPr/>
        <a:lstStyle/>
        <a:p>
          <a:pPr>
            <a:buFont typeface="Wingdings" panose="05000000000000000000" pitchFamily="2" charset="2"/>
            <a:buChar char="ü"/>
          </a:pPr>
          <a:r>
            <a:rPr lang="en-US" sz="1200" dirty="0"/>
            <a:t>Encourage patients with multiple conditions &amp; medications to participate in ATRIO’s program for Medication Therapy Management (MTM). If a pharmacist contacts you about recommendations as a result of a MTM review, review the suggested recommendations.</a:t>
          </a:r>
        </a:p>
      </dgm:t>
    </dgm:pt>
    <dgm:pt modelId="{F8E5613D-A47A-4835-957E-33C2D9CBD3B7}" type="parTrans" cxnId="{BD9A90F3-418F-495E-A0B2-47D29C212796}">
      <dgm:prSet/>
      <dgm:spPr/>
      <dgm:t>
        <a:bodyPr/>
        <a:lstStyle/>
        <a:p>
          <a:endParaRPr lang="en-US"/>
        </a:p>
      </dgm:t>
    </dgm:pt>
    <dgm:pt modelId="{D241628C-A759-41B6-97C3-6C35CC5A9CB0}" type="sibTrans" cxnId="{BD9A90F3-418F-495E-A0B2-47D29C212796}">
      <dgm:prSet/>
      <dgm:spPr/>
      <dgm:t>
        <a:bodyPr/>
        <a:lstStyle/>
        <a:p>
          <a:endParaRPr lang="en-US"/>
        </a:p>
      </dgm:t>
    </dgm:pt>
    <dgm:pt modelId="{613546CC-B236-4978-A0E7-13718A165A2B}">
      <dgm:prSet custT="1"/>
      <dgm:spPr/>
      <dgm:t>
        <a:bodyPr/>
        <a:lstStyle/>
        <a:p>
          <a:pPr>
            <a:buFont typeface="Wingdings" panose="05000000000000000000" pitchFamily="2" charset="2"/>
            <a:buChar char="ü"/>
          </a:pPr>
          <a:r>
            <a:rPr lang="en-US" sz="1200" dirty="0"/>
            <a:t>Ensure patients discharged from hospitals or skilled facilities have their current medications reconciled against their discharge medications within 30 days of discharge</a:t>
          </a:r>
        </a:p>
      </dgm:t>
    </dgm:pt>
    <dgm:pt modelId="{3C11AD35-5549-410E-BABF-D80BE44B3660}" type="parTrans" cxnId="{7DF37AA1-6294-4865-967F-B02638DFE2BD}">
      <dgm:prSet/>
      <dgm:spPr/>
      <dgm:t>
        <a:bodyPr/>
        <a:lstStyle/>
        <a:p>
          <a:endParaRPr lang="en-US"/>
        </a:p>
      </dgm:t>
    </dgm:pt>
    <dgm:pt modelId="{E8BB3BE7-6BA4-4A62-BE47-06F50795ABB4}" type="sibTrans" cxnId="{7DF37AA1-6294-4865-967F-B02638DFE2BD}">
      <dgm:prSet/>
      <dgm:spPr/>
      <dgm:t>
        <a:bodyPr/>
        <a:lstStyle/>
        <a:p>
          <a:endParaRPr lang="en-US"/>
        </a:p>
      </dgm:t>
    </dgm:pt>
    <dgm:pt modelId="{15EC8821-2D32-492F-A1F2-E5374BC3A601}">
      <dgm:prSet custT="1"/>
      <dgm:spPr/>
      <dgm:t>
        <a:bodyPr/>
        <a:lstStyle/>
        <a:p>
          <a:pPr>
            <a:buFont typeface="Wingdings" panose="05000000000000000000" pitchFamily="2" charset="2"/>
            <a:buChar char="ü"/>
          </a:pPr>
          <a:endParaRPr lang="en-US" sz="1200" dirty="0"/>
        </a:p>
      </dgm:t>
    </dgm:pt>
    <dgm:pt modelId="{EF64017A-A3CA-44F3-8A96-0759E4353A55}" type="parTrans" cxnId="{90E14B75-4EE0-4413-855A-99642ECD474E}">
      <dgm:prSet/>
      <dgm:spPr/>
      <dgm:t>
        <a:bodyPr/>
        <a:lstStyle/>
        <a:p>
          <a:endParaRPr lang="en-US"/>
        </a:p>
      </dgm:t>
    </dgm:pt>
    <dgm:pt modelId="{33659BD8-1037-4B08-A53B-3BD6A24173FD}" type="sibTrans" cxnId="{90E14B75-4EE0-4413-855A-99642ECD474E}">
      <dgm:prSet/>
      <dgm:spPr/>
      <dgm:t>
        <a:bodyPr/>
        <a:lstStyle/>
        <a:p>
          <a:endParaRPr lang="en-US"/>
        </a:p>
      </dgm:t>
    </dgm:pt>
    <dgm:pt modelId="{A9174DDD-9941-43E6-BAFA-997329741CAE}">
      <dgm:prSet custT="1"/>
      <dgm:spPr/>
      <dgm:t>
        <a:bodyPr/>
        <a:lstStyle/>
        <a:p>
          <a:pPr>
            <a:buFont typeface="Wingdings" panose="05000000000000000000" pitchFamily="2" charset="2"/>
            <a:buChar char="ü"/>
          </a:pPr>
          <a:endParaRPr lang="en-US" sz="1200" dirty="0"/>
        </a:p>
      </dgm:t>
    </dgm:pt>
    <dgm:pt modelId="{75DB4061-2147-4064-80D9-02D6A24D3DFC}" type="parTrans" cxnId="{B83AF313-97BE-44B4-96B0-367C416C3043}">
      <dgm:prSet/>
      <dgm:spPr/>
      <dgm:t>
        <a:bodyPr/>
        <a:lstStyle/>
        <a:p>
          <a:endParaRPr lang="en-US"/>
        </a:p>
      </dgm:t>
    </dgm:pt>
    <dgm:pt modelId="{D39BE494-2F0D-4E59-A912-A6B887A2EC15}" type="sibTrans" cxnId="{B83AF313-97BE-44B4-96B0-367C416C3043}">
      <dgm:prSet/>
      <dgm:spPr/>
      <dgm:t>
        <a:bodyPr/>
        <a:lstStyle/>
        <a:p>
          <a:endParaRPr lang="en-US"/>
        </a:p>
      </dgm:t>
    </dgm:pt>
    <dgm:pt modelId="{2150C5FB-6AA9-49F8-A1D6-C8BE440ED7B6}">
      <dgm:prSet custT="1"/>
      <dgm:spPr/>
      <dgm:t>
        <a:bodyPr/>
        <a:lstStyle/>
        <a:p>
          <a:pPr>
            <a:buFont typeface="Wingdings" panose="05000000000000000000" pitchFamily="2" charset="2"/>
            <a:buChar char="ü"/>
          </a:pPr>
          <a:endParaRPr lang="en-US" sz="1200" dirty="0"/>
        </a:p>
      </dgm:t>
    </dgm:pt>
    <dgm:pt modelId="{C3FC358F-FE04-4C37-8A19-AA2D4444CEEA}" type="parTrans" cxnId="{90254F16-CA12-4F7D-BA3C-1E0F8D17D6AF}">
      <dgm:prSet/>
      <dgm:spPr/>
      <dgm:t>
        <a:bodyPr/>
        <a:lstStyle/>
        <a:p>
          <a:endParaRPr lang="en-US"/>
        </a:p>
      </dgm:t>
    </dgm:pt>
    <dgm:pt modelId="{C7CB21EC-5A61-441E-8D54-8B4CB30108EB}" type="sibTrans" cxnId="{90254F16-CA12-4F7D-BA3C-1E0F8D17D6AF}">
      <dgm:prSet/>
      <dgm:spPr/>
      <dgm:t>
        <a:bodyPr/>
        <a:lstStyle/>
        <a:p>
          <a:endParaRPr lang="en-US"/>
        </a:p>
      </dgm:t>
    </dgm:pt>
    <dgm:pt modelId="{D158767C-E922-40F2-8978-5F61B53FA437}" type="pres">
      <dgm:prSet presAssocID="{0E970549-BF94-4EEC-858B-D49381C92FFF}" presName="Name0" presStyleCnt="0">
        <dgm:presLayoutVars>
          <dgm:dir/>
          <dgm:animLvl val="lvl"/>
          <dgm:resizeHandles val="exact"/>
        </dgm:presLayoutVars>
      </dgm:prSet>
      <dgm:spPr/>
    </dgm:pt>
    <dgm:pt modelId="{02F26F4A-DB23-4ED2-BCBA-4A827A4E22D6}" type="pres">
      <dgm:prSet presAssocID="{6AC8F186-C92B-40F0-9D74-6CE8071934CF}" presName="composite" presStyleCnt="0"/>
      <dgm:spPr/>
    </dgm:pt>
    <dgm:pt modelId="{A3E805E4-DEDE-4B84-864B-F5987B168AF0}" type="pres">
      <dgm:prSet presAssocID="{6AC8F186-C92B-40F0-9D74-6CE8071934CF}" presName="parTx" presStyleLbl="alignNode1" presStyleIdx="0" presStyleCnt="4">
        <dgm:presLayoutVars>
          <dgm:chMax val="0"/>
          <dgm:chPref val="0"/>
          <dgm:bulletEnabled val="1"/>
        </dgm:presLayoutVars>
      </dgm:prSet>
      <dgm:spPr/>
    </dgm:pt>
    <dgm:pt modelId="{BC6105A6-07B9-4AC4-B6BD-C83E9E0ADBE8}" type="pres">
      <dgm:prSet presAssocID="{6AC8F186-C92B-40F0-9D74-6CE8071934CF}" presName="desTx" presStyleLbl="alignAccFollowNode1" presStyleIdx="0" presStyleCnt="4" custScaleX="100205" custScaleY="102834">
        <dgm:presLayoutVars>
          <dgm:bulletEnabled val="1"/>
        </dgm:presLayoutVars>
      </dgm:prSet>
      <dgm:spPr/>
    </dgm:pt>
    <dgm:pt modelId="{1E5E53E5-C95B-48AB-9D61-0BA93730515A}" type="pres">
      <dgm:prSet presAssocID="{4C872E69-9937-49E0-A75F-27C73FFB1904}" presName="space" presStyleCnt="0"/>
      <dgm:spPr/>
    </dgm:pt>
    <dgm:pt modelId="{BD20CF21-7706-4774-887B-C060088A67BF}" type="pres">
      <dgm:prSet presAssocID="{DABBC621-A6B2-4E7B-A95A-2416DD063E8A}" presName="composite" presStyleCnt="0"/>
      <dgm:spPr/>
    </dgm:pt>
    <dgm:pt modelId="{2F38C32F-6D5B-4C93-B718-33DDF031C4C6}" type="pres">
      <dgm:prSet presAssocID="{DABBC621-A6B2-4E7B-A95A-2416DD063E8A}" presName="parTx" presStyleLbl="alignNode1" presStyleIdx="1" presStyleCnt="4">
        <dgm:presLayoutVars>
          <dgm:chMax val="0"/>
          <dgm:chPref val="0"/>
          <dgm:bulletEnabled val="1"/>
        </dgm:presLayoutVars>
      </dgm:prSet>
      <dgm:spPr/>
    </dgm:pt>
    <dgm:pt modelId="{C5204AD1-6A60-49B6-97C4-C8FA4A2824A2}" type="pres">
      <dgm:prSet presAssocID="{DABBC621-A6B2-4E7B-A95A-2416DD063E8A}" presName="desTx" presStyleLbl="alignAccFollowNode1" presStyleIdx="1" presStyleCnt="4">
        <dgm:presLayoutVars>
          <dgm:bulletEnabled val="1"/>
        </dgm:presLayoutVars>
      </dgm:prSet>
      <dgm:spPr/>
    </dgm:pt>
    <dgm:pt modelId="{6082980A-5AC0-4C1E-BA47-360F83128C93}" type="pres">
      <dgm:prSet presAssocID="{06302593-235D-47C7-ADFE-99317F10BE64}" presName="space" presStyleCnt="0"/>
      <dgm:spPr/>
    </dgm:pt>
    <dgm:pt modelId="{90861E92-BD1F-4A2A-97C3-9972B7701CC0}" type="pres">
      <dgm:prSet presAssocID="{BCDD0E08-74BB-4895-BA61-3F9D790932AB}" presName="composite" presStyleCnt="0"/>
      <dgm:spPr/>
    </dgm:pt>
    <dgm:pt modelId="{BB385052-E437-4A8B-8C69-1EF6F10C34FB}" type="pres">
      <dgm:prSet presAssocID="{BCDD0E08-74BB-4895-BA61-3F9D790932AB}" presName="parTx" presStyleLbl="alignNode1" presStyleIdx="2" presStyleCnt="4">
        <dgm:presLayoutVars>
          <dgm:chMax val="0"/>
          <dgm:chPref val="0"/>
          <dgm:bulletEnabled val="1"/>
        </dgm:presLayoutVars>
      </dgm:prSet>
      <dgm:spPr/>
    </dgm:pt>
    <dgm:pt modelId="{728442F4-AFC7-4610-968C-40F739E58043}" type="pres">
      <dgm:prSet presAssocID="{BCDD0E08-74BB-4895-BA61-3F9D790932AB}" presName="desTx" presStyleLbl="alignAccFollowNode1" presStyleIdx="2" presStyleCnt="4">
        <dgm:presLayoutVars>
          <dgm:bulletEnabled val="1"/>
        </dgm:presLayoutVars>
      </dgm:prSet>
      <dgm:spPr/>
    </dgm:pt>
    <dgm:pt modelId="{D60677B7-034D-41A7-AD40-7FD68F2C0F59}" type="pres">
      <dgm:prSet presAssocID="{306F1539-E134-4EAE-8E16-2EBBD905EA64}" presName="space" presStyleCnt="0"/>
      <dgm:spPr/>
    </dgm:pt>
    <dgm:pt modelId="{516FA4DB-C887-4801-96E7-E55B1BC914FF}" type="pres">
      <dgm:prSet presAssocID="{A165F0D1-65F0-4B73-9BE7-BF8AE006F8C0}" presName="composite" presStyleCnt="0"/>
      <dgm:spPr/>
    </dgm:pt>
    <dgm:pt modelId="{32BD3A2C-22A0-49C0-9803-3085C798DBDC}" type="pres">
      <dgm:prSet presAssocID="{A165F0D1-65F0-4B73-9BE7-BF8AE006F8C0}" presName="parTx" presStyleLbl="alignNode1" presStyleIdx="3" presStyleCnt="4">
        <dgm:presLayoutVars>
          <dgm:chMax val="0"/>
          <dgm:chPref val="0"/>
          <dgm:bulletEnabled val="1"/>
        </dgm:presLayoutVars>
      </dgm:prSet>
      <dgm:spPr/>
    </dgm:pt>
    <dgm:pt modelId="{CAA71707-C314-451C-A3FF-BC5D2D61A3D1}" type="pres">
      <dgm:prSet presAssocID="{A165F0D1-65F0-4B73-9BE7-BF8AE006F8C0}" presName="desTx" presStyleLbl="alignAccFollowNode1" presStyleIdx="3" presStyleCnt="4">
        <dgm:presLayoutVars>
          <dgm:bulletEnabled val="1"/>
        </dgm:presLayoutVars>
      </dgm:prSet>
      <dgm:spPr/>
    </dgm:pt>
  </dgm:ptLst>
  <dgm:cxnLst>
    <dgm:cxn modelId="{592D6310-BB61-48E5-995C-06401084EC2C}" srcId="{BCDD0E08-74BB-4895-BA61-3F9D790932AB}" destId="{B0DEA5CE-C873-4F28-8A83-D09E136A3F3E}" srcOrd="2" destOrd="0" parTransId="{A8DB37AF-710E-4FAC-8B22-A2E5BE893FBB}" sibTransId="{C2146D7F-749B-40ED-985C-476A4B1A58F8}"/>
    <dgm:cxn modelId="{B83AF313-97BE-44B4-96B0-367C416C3043}" srcId="{A165F0D1-65F0-4B73-9BE7-BF8AE006F8C0}" destId="{A9174DDD-9941-43E6-BAFA-997329741CAE}" srcOrd="3" destOrd="0" parTransId="{75DB4061-2147-4064-80D9-02D6A24D3DFC}" sibTransId="{D39BE494-2F0D-4E59-A912-A6B887A2EC15}"/>
    <dgm:cxn modelId="{90254F16-CA12-4F7D-BA3C-1E0F8D17D6AF}" srcId="{A165F0D1-65F0-4B73-9BE7-BF8AE006F8C0}" destId="{2150C5FB-6AA9-49F8-A1D6-C8BE440ED7B6}" srcOrd="5" destOrd="0" parTransId="{C3FC358F-FE04-4C37-8A19-AA2D4444CEEA}" sibTransId="{C7CB21EC-5A61-441E-8D54-8B4CB30108EB}"/>
    <dgm:cxn modelId="{8D57E01B-0ABF-4410-9B5C-63A32EF955E2}" type="presOf" srcId="{EA90DF85-25CB-4C65-921C-6C998999F944}" destId="{C5204AD1-6A60-49B6-97C4-C8FA4A2824A2}" srcOrd="0" destOrd="0" presId="urn:microsoft.com/office/officeart/2005/8/layout/hList1"/>
    <dgm:cxn modelId="{716DD91D-4F02-4F54-826D-83C4FEA79C66}" type="presOf" srcId="{27E333C3-1C23-4533-A54D-3FB24FB5061C}" destId="{728442F4-AFC7-4610-968C-40F739E58043}" srcOrd="0" destOrd="1" presId="urn:microsoft.com/office/officeart/2005/8/layout/hList1"/>
    <dgm:cxn modelId="{5FB3FD1D-BE0E-441A-B8E4-5EA9E442D277}" type="presOf" srcId="{DABBC621-A6B2-4E7B-A95A-2416DD063E8A}" destId="{2F38C32F-6D5B-4C93-B718-33DDF031C4C6}" srcOrd="0" destOrd="0" presId="urn:microsoft.com/office/officeart/2005/8/layout/hList1"/>
    <dgm:cxn modelId="{C007082A-30E0-4EFA-80B4-B13F842023D9}" type="presOf" srcId="{2A8F172D-5029-4809-BAB2-E283B146D81E}" destId="{BC6105A6-07B9-4AC4-B6BD-C83E9E0ADBE8}" srcOrd="0" destOrd="0" presId="urn:microsoft.com/office/officeart/2005/8/layout/hList1"/>
    <dgm:cxn modelId="{C7436B2F-23D9-4DD9-9CC1-6632631B6A62}" type="presOf" srcId="{76770023-CC35-4924-AAAD-560534EB5DE0}" destId="{728442F4-AFC7-4610-968C-40F739E58043}" srcOrd="0" destOrd="5" presId="urn:microsoft.com/office/officeart/2005/8/layout/hList1"/>
    <dgm:cxn modelId="{B701B82F-E63F-4A2A-930F-286BD418FCF1}" type="presOf" srcId="{A9174DDD-9941-43E6-BAFA-997329741CAE}" destId="{CAA71707-C314-451C-A3FF-BC5D2D61A3D1}" srcOrd="0" destOrd="3" presId="urn:microsoft.com/office/officeart/2005/8/layout/hList1"/>
    <dgm:cxn modelId="{347A0B30-EEBF-41EF-ADD6-D92FBE7DE51B}" type="presOf" srcId="{2C104FFE-78D1-4B04-B6D8-FD60B3491E8A}" destId="{C5204AD1-6A60-49B6-97C4-C8FA4A2824A2}" srcOrd="0" destOrd="2" presId="urn:microsoft.com/office/officeart/2005/8/layout/hList1"/>
    <dgm:cxn modelId="{F0FFA430-1CE9-47BB-9AF7-DC2191455B14}" srcId="{A165F0D1-65F0-4B73-9BE7-BF8AE006F8C0}" destId="{0A0CD228-6FA4-450E-87FB-3E4C30A9A911}" srcOrd="0" destOrd="0" parTransId="{EFB653D1-905F-4B0D-BFEC-89DD068A4480}" sibTransId="{F543D7A6-B7BB-4D9A-867A-CDA49198D7E5}"/>
    <dgm:cxn modelId="{D118193F-CEB1-45C8-8398-B847E8C74943}" type="presOf" srcId="{613546CC-B236-4978-A0E7-13718A165A2B}" destId="{CAA71707-C314-451C-A3FF-BC5D2D61A3D1}" srcOrd="0" destOrd="6" presId="urn:microsoft.com/office/officeart/2005/8/layout/hList1"/>
    <dgm:cxn modelId="{92985D5D-FF32-4BE7-8937-587FD5883CAE}" srcId="{BCDD0E08-74BB-4895-BA61-3F9D790932AB}" destId="{93A2AF65-2F94-4748-A442-401C2A44FB0A}" srcOrd="4" destOrd="0" parTransId="{667A8164-9A15-429B-9F20-17A1935F086C}" sibTransId="{CF3FC16C-1BA0-4B5F-BDA4-79682CD25D46}"/>
    <dgm:cxn modelId="{84863561-9D3B-4006-9296-BDB2290A5A88}" type="presOf" srcId="{15EC8821-2D32-492F-A1F2-E5374BC3A601}" destId="{CAA71707-C314-451C-A3FF-BC5D2D61A3D1}" srcOrd="0" destOrd="1" presId="urn:microsoft.com/office/officeart/2005/8/layout/hList1"/>
    <dgm:cxn modelId="{85E5B162-BD19-4155-AC12-D38535975D7E}" srcId="{6AC8F186-C92B-40F0-9D74-6CE8071934CF}" destId="{A4D30E4D-A5F7-4DE7-8A5B-3F7DFC35B938}" srcOrd="4" destOrd="0" parTransId="{E9DC06D5-FBA5-4F6D-9436-A04F24B27F58}" sibTransId="{512CA579-F5BE-4AC3-A5B9-11D239B69A82}"/>
    <dgm:cxn modelId="{DB774363-C13A-40E8-B004-94F8CCEB7BE5}" srcId="{6AC8F186-C92B-40F0-9D74-6CE8071934CF}" destId="{57A3E464-50C1-40D5-AEEB-7070E27A7292}" srcOrd="3" destOrd="0" parTransId="{03C95889-E80F-4A1A-AE8C-646B4D83D0F0}" sibTransId="{B7927661-D013-45B6-B257-D0564B57438B}"/>
    <dgm:cxn modelId="{F710E445-5AC6-4BCC-BEE1-AD463669A909}" type="presOf" srcId="{EFCCD44D-A9D8-4494-8D41-7DC849CD287E}" destId="{CAA71707-C314-451C-A3FF-BC5D2D61A3D1}" srcOrd="0" destOrd="4" presId="urn:microsoft.com/office/officeart/2005/8/layout/hList1"/>
    <dgm:cxn modelId="{732C8B6C-F87E-45A5-80E4-61CEEBEE8AD5}" type="presOf" srcId="{93A2AF65-2F94-4748-A442-401C2A44FB0A}" destId="{728442F4-AFC7-4610-968C-40F739E58043}" srcOrd="0" destOrd="4" presId="urn:microsoft.com/office/officeart/2005/8/layout/hList1"/>
    <dgm:cxn modelId="{5F62DA72-2F17-4E12-9CDA-F433440A8DDC}" srcId="{DABBC621-A6B2-4E7B-A95A-2416DD063E8A}" destId="{7CA38681-B3F2-462C-887E-0AFE55803762}" srcOrd="1" destOrd="0" parTransId="{0A9FCAEC-72D3-4D82-AD3F-DD8B262A0804}" sibTransId="{222D26D6-05E1-4A01-9F9D-D4CBFEF20175}"/>
    <dgm:cxn modelId="{90E14B75-4EE0-4413-855A-99642ECD474E}" srcId="{A165F0D1-65F0-4B73-9BE7-BF8AE006F8C0}" destId="{15EC8821-2D32-492F-A1F2-E5374BC3A601}" srcOrd="1" destOrd="0" parTransId="{EF64017A-A3CA-44F3-8A96-0759E4353A55}" sibTransId="{33659BD8-1037-4B08-A53B-3BD6A24173FD}"/>
    <dgm:cxn modelId="{CF0F5077-2DBB-4E1F-BE43-B41825B69114}" type="presOf" srcId="{A165F0D1-65F0-4B73-9BE7-BF8AE006F8C0}" destId="{32BD3A2C-22A0-49C0-9803-3085C798DBDC}" srcOrd="0" destOrd="0" presId="urn:microsoft.com/office/officeart/2005/8/layout/hList1"/>
    <dgm:cxn modelId="{60536F58-B29E-4425-86AA-2B7F492C799F}" srcId="{0E970549-BF94-4EEC-858B-D49381C92FFF}" destId="{6AC8F186-C92B-40F0-9D74-6CE8071934CF}" srcOrd="0" destOrd="0" parTransId="{C09B6BE0-B2BB-4815-9C3C-5C5074890E77}" sibTransId="{4C872E69-9937-49E0-A75F-27C73FFB1904}"/>
    <dgm:cxn modelId="{0A278759-B067-44D3-8DAA-9050B701A2FE}" srcId="{0E970549-BF94-4EEC-858B-D49381C92FFF}" destId="{A165F0D1-65F0-4B73-9BE7-BF8AE006F8C0}" srcOrd="3" destOrd="0" parTransId="{D650B10B-E235-4E2E-873B-AD5095F1E311}" sibTransId="{C8DE4D8E-FF31-4E0F-81B6-C44AB38FFDC8}"/>
    <dgm:cxn modelId="{378BA35A-A4C8-42F4-9C9A-FA92E5906508}" srcId="{BCDD0E08-74BB-4895-BA61-3F9D790932AB}" destId="{27E333C3-1C23-4533-A54D-3FB24FB5061C}" srcOrd="1" destOrd="0" parTransId="{6DCE04DE-F11F-41A7-91F4-7DD52E71196E}" sibTransId="{86478AAC-6496-442E-9610-783EE8D814F1}"/>
    <dgm:cxn modelId="{C2D1807C-64D0-4758-83CD-451AE9ED3F3E}" srcId="{DABBC621-A6B2-4E7B-A95A-2416DD063E8A}" destId="{EA90DF85-25CB-4C65-921C-6C998999F944}" srcOrd="0" destOrd="0" parTransId="{8747AE4F-F508-451E-ABE2-2BD8F05E39D8}" sibTransId="{667B9379-64F3-4E5B-9BEE-AEB34C20CC15}"/>
    <dgm:cxn modelId="{B518C081-3C39-4C30-864B-FA2B654786A2}" srcId="{A165F0D1-65F0-4B73-9BE7-BF8AE006F8C0}" destId="{687F9A51-AEDE-4619-99DF-37B00DA77119}" srcOrd="2" destOrd="0" parTransId="{64773371-473C-4691-B532-4245FC835F25}" sibTransId="{AF57935E-776D-4B13-98CA-6D3BF377B2BF}"/>
    <dgm:cxn modelId="{18FC1F84-F902-4935-816D-D6F7C32039CD}" srcId="{BCDD0E08-74BB-4895-BA61-3F9D790932AB}" destId="{76770023-CC35-4924-AAAD-560534EB5DE0}" srcOrd="5" destOrd="0" parTransId="{E40AE603-6964-4C47-B83A-A05328951FA6}" sibTransId="{0398D378-D6BE-4414-A261-15E70EA0EEC1}"/>
    <dgm:cxn modelId="{08FF448E-41EF-41A1-BC49-937479115475}" type="presOf" srcId="{687F9A51-AEDE-4619-99DF-37B00DA77119}" destId="{CAA71707-C314-451C-A3FF-BC5D2D61A3D1}" srcOrd="0" destOrd="2" presId="urn:microsoft.com/office/officeart/2005/8/layout/hList1"/>
    <dgm:cxn modelId="{C089A98F-4460-4B70-9FEE-1811BE2FF046}" type="presOf" srcId="{49D46F6C-E7B5-440C-B890-F26EF8820244}" destId="{BC6105A6-07B9-4AC4-B6BD-C83E9E0ADBE8}" srcOrd="0" destOrd="1" presId="urn:microsoft.com/office/officeart/2005/8/layout/hList1"/>
    <dgm:cxn modelId="{93A07192-3934-4D0F-9109-7DCE9D429EFF}" srcId="{6AC8F186-C92B-40F0-9D74-6CE8071934CF}" destId="{49D46F6C-E7B5-440C-B890-F26EF8820244}" srcOrd="1" destOrd="0" parTransId="{202099D4-9D64-4D8C-9293-A3C579941995}" sibTransId="{FA8DC740-3B0C-490E-A010-80D8DD5E68E3}"/>
    <dgm:cxn modelId="{97AED292-32D5-49EF-B356-0765D7B1CE2D}" srcId="{6AC8F186-C92B-40F0-9D74-6CE8071934CF}" destId="{4C754B5B-15B6-47E4-9C9C-6226EE567D31}" srcOrd="2" destOrd="0" parTransId="{89410D11-DE8F-4501-BC3B-2F0BA7C18165}" sibTransId="{611BCD4F-3AA4-4FB5-8903-33DC3058E728}"/>
    <dgm:cxn modelId="{C3280E96-0DC0-48A8-A83D-D289625C89F4}" type="presOf" srcId="{B0DEA5CE-C873-4F28-8A83-D09E136A3F3E}" destId="{728442F4-AFC7-4610-968C-40F739E58043}" srcOrd="0" destOrd="2" presId="urn:microsoft.com/office/officeart/2005/8/layout/hList1"/>
    <dgm:cxn modelId="{AF67289B-65FB-4906-8F08-62C58A63A547}" type="presOf" srcId="{1B78483E-4E15-4106-8077-B2D7CD08EB5E}" destId="{728442F4-AFC7-4610-968C-40F739E58043}" srcOrd="0" destOrd="3" presId="urn:microsoft.com/office/officeart/2005/8/layout/hList1"/>
    <dgm:cxn modelId="{5F92D09D-EC7A-448D-906E-401854FFCFAD}" srcId="{DABBC621-A6B2-4E7B-A95A-2416DD063E8A}" destId="{7F954EAC-2A1B-48D6-AB03-822B387D48D9}" srcOrd="3" destOrd="0" parTransId="{D15A671E-6BB2-47DF-9BA8-F7CDBA967A2A}" sibTransId="{9DBADB73-455C-4EA1-9379-C288E026B3E7}"/>
    <dgm:cxn modelId="{B65DDD9D-4BDB-45F1-8782-38809D8982B9}" type="presOf" srcId="{A4D30E4D-A5F7-4DE7-8A5B-3F7DFC35B938}" destId="{BC6105A6-07B9-4AC4-B6BD-C83E9E0ADBE8}" srcOrd="0" destOrd="4" presId="urn:microsoft.com/office/officeart/2005/8/layout/hList1"/>
    <dgm:cxn modelId="{7DF37AA1-6294-4865-967F-B02638DFE2BD}" srcId="{A165F0D1-65F0-4B73-9BE7-BF8AE006F8C0}" destId="{613546CC-B236-4978-A0E7-13718A165A2B}" srcOrd="6" destOrd="0" parTransId="{3C11AD35-5549-410E-BABF-D80BE44B3660}" sibTransId="{E8BB3BE7-6BA4-4A62-BE47-06F50795ABB4}"/>
    <dgm:cxn modelId="{C0301FAB-7934-48BE-9666-D5DFB76C2FEF}" srcId="{DABBC621-A6B2-4E7B-A95A-2416DD063E8A}" destId="{F43D8DA2-B580-4382-A273-D7AD47E57156}" srcOrd="4" destOrd="0" parTransId="{4B1B7628-A85D-470A-945D-C85484309C94}" sibTransId="{AAB41A19-E4D4-4788-AE7A-A85795DE1A3A}"/>
    <dgm:cxn modelId="{4A23B2B2-5F82-48FF-AB74-6383BB62EAE0}" type="presOf" srcId="{4C754B5B-15B6-47E4-9C9C-6226EE567D31}" destId="{BC6105A6-07B9-4AC4-B6BD-C83E9E0ADBE8}" srcOrd="0" destOrd="2" presId="urn:microsoft.com/office/officeart/2005/8/layout/hList1"/>
    <dgm:cxn modelId="{A7DFABC4-2CF6-4269-B369-F3DF65EF2F02}" type="presOf" srcId="{BCDD0E08-74BB-4895-BA61-3F9D790932AB}" destId="{BB385052-E437-4A8B-8C69-1EF6F10C34FB}" srcOrd="0" destOrd="0" presId="urn:microsoft.com/office/officeart/2005/8/layout/hList1"/>
    <dgm:cxn modelId="{740AE4C6-01F5-4DE7-B2EB-125E561DF8AD}" type="presOf" srcId="{7F954EAC-2A1B-48D6-AB03-822B387D48D9}" destId="{C5204AD1-6A60-49B6-97C4-C8FA4A2824A2}" srcOrd="0" destOrd="3" presId="urn:microsoft.com/office/officeart/2005/8/layout/hList1"/>
    <dgm:cxn modelId="{BC4E67CF-75B1-45A0-B80C-13BDD73B50E7}" type="presOf" srcId="{57A3E464-50C1-40D5-AEEB-7070E27A7292}" destId="{BC6105A6-07B9-4AC4-B6BD-C83E9E0ADBE8}" srcOrd="0" destOrd="3" presId="urn:microsoft.com/office/officeart/2005/8/layout/hList1"/>
    <dgm:cxn modelId="{7CD1C0D0-8EDC-41F5-896A-ADD98F0511C4}" srcId="{BCDD0E08-74BB-4895-BA61-3F9D790932AB}" destId="{1B78483E-4E15-4106-8077-B2D7CD08EB5E}" srcOrd="3" destOrd="0" parTransId="{FB31970C-EC86-475B-9E3F-BF4101662371}" sibTransId="{2B5FACE8-51FB-4A05-BCAB-49EF543A0CF0}"/>
    <dgm:cxn modelId="{D2BF29D2-3F80-4A8E-98D3-FB4833A370AC}" type="presOf" srcId="{F43D8DA2-B580-4382-A273-D7AD47E57156}" destId="{C5204AD1-6A60-49B6-97C4-C8FA4A2824A2}" srcOrd="0" destOrd="4" presId="urn:microsoft.com/office/officeart/2005/8/layout/hList1"/>
    <dgm:cxn modelId="{D73195D2-BC65-4164-A97A-76C6CB413AD6}" srcId="{6AC8F186-C92B-40F0-9D74-6CE8071934CF}" destId="{2A8F172D-5029-4809-BAB2-E283B146D81E}" srcOrd="0" destOrd="0" parTransId="{02A8869E-129F-4462-B2D5-A0BC9801FBF6}" sibTransId="{EA26347A-EA39-400A-BB8F-9DD800F549A7}"/>
    <dgm:cxn modelId="{F09AC2D5-0E1E-48E3-B791-F6D45798B18E}" srcId="{BCDD0E08-74BB-4895-BA61-3F9D790932AB}" destId="{A74E644E-69FE-4D32-B094-9D7EDA9F91AB}" srcOrd="0" destOrd="0" parTransId="{B8E20A7E-A1E9-4F31-A167-F0C86030F714}" sibTransId="{9EA011F1-A607-4EC1-8430-FF7ECD842870}"/>
    <dgm:cxn modelId="{DE3DEAD6-B165-426A-B0DD-4AC8EE436046}" type="presOf" srcId="{0A0CD228-6FA4-450E-87FB-3E4C30A9A911}" destId="{CAA71707-C314-451C-A3FF-BC5D2D61A3D1}" srcOrd="0" destOrd="0" presId="urn:microsoft.com/office/officeart/2005/8/layout/hList1"/>
    <dgm:cxn modelId="{649650D7-7056-49B9-B358-26DD61CEA978}" type="presOf" srcId="{0E970549-BF94-4EEC-858B-D49381C92FFF}" destId="{D158767C-E922-40F2-8978-5F61B53FA437}" srcOrd="0" destOrd="0" presId="urn:microsoft.com/office/officeart/2005/8/layout/hList1"/>
    <dgm:cxn modelId="{9E5422D8-7E45-4980-B04F-92DBCE419043}" srcId="{0E970549-BF94-4EEC-858B-D49381C92FFF}" destId="{DABBC621-A6B2-4E7B-A95A-2416DD063E8A}" srcOrd="1" destOrd="0" parTransId="{CCC6455B-A7DD-4D2A-9E1D-C64C6CB946C8}" sibTransId="{06302593-235D-47C7-ADFE-99317F10BE64}"/>
    <dgm:cxn modelId="{186471DA-E137-42AA-BAE5-2AA39BEBDE0C}" srcId="{DABBC621-A6B2-4E7B-A95A-2416DD063E8A}" destId="{2C104FFE-78D1-4B04-B6D8-FD60B3491E8A}" srcOrd="2" destOrd="0" parTransId="{69C6D657-63CF-4435-BDE7-2F3D4F5088A5}" sibTransId="{54B80F65-8503-4D79-B7BD-F17E2A1E53F5}"/>
    <dgm:cxn modelId="{C125F9DC-0F1B-42C0-A855-2C84838A1473}" type="presOf" srcId="{A74E644E-69FE-4D32-B094-9D7EDA9F91AB}" destId="{728442F4-AFC7-4610-968C-40F739E58043}" srcOrd="0" destOrd="0" presId="urn:microsoft.com/office/officeart/2005/8/layout/hList1"/>
    <dgm:cxn modelId="{558C6AE0-F06D-4F48-BF52-3DA74712F906}" type="presOf" srcId="{6AC8F186-C92B-40F0-9D74-6CE8071934CF}" destId="{A3E805E4-DEDE-4B84-864B-F5987B168AF0}" srcOrd="0" destOrd="0" presId="urn:microsoft.com/office/officeart/2005/8/layout/hList1"/>
    <dgm:cxn modelId="{983196E2-EA8F-4D23-826F-C93D5BF9C308}" srcId="{0E970549-BF94-4EEC-858B-D49381C92FFF}" destId="{BCDD0E08-74BB-4895-BA61-3F9D790932AB}" srcOrd="2" destOrd="0" parTransId="{F60546E8-3394-45A1-9055-BC67E2CBE36B}" sibTransId="{306F1539-E134-4EAE-8E16-2EBBD905EA64}"/>
    <dgm:cxn modelId="{BD9A90F3-418F-495E-A0B2-47D29C212796}" srcId="{A165F0D1-65F0-4B73-9BE7-BF8AE006F8C0}" destId="{EFCCD44D-A9D8-4494-8D41-7DC849CD287E}" srcOrd="4" destOrd="0" parTransId="{F8E5613D-A47A-4835-957E-33C2D9CBD3B7}" sibTransId="{D241628C-A759-41B6-97C3-6C35CC5A9CB0}"/>
    <dgm:cxn modelId="{45116CF5-E862-4CBE-B852-103C56CAA5F1}" type="presOf" srcId="{2150C5FB-6AA9-49F8-A1D6-C8BE440ED7B6}" destId="{CAA71707-C314-451C-A3FF-BC5D2D61A3D1}" srcOrd="0" destOrd="5" presId="urn:microsoft.com/office/officeart/2005/8/layout/hList1"/>
    <dgm:cxn modelId="{7793F9F5-F426-4460-806B-42FBCF71B89C}" type="presOf" srcId="{7CA38681-B3F2-462C-887E-0AFE55803762}" destId="{C5204AD1-6A60-49B6-97C4-C8FA4A2824A2}" srcOrd="0" destOrd="1" presId="urn:microsoft.com/office/officeart/2005/8/layout/hList1"/>
    <dgm:cxn modelId="{A02C211D-AEEC-4202-91CF-DD52DDE2E0FD}" type="presParOf" srcId="{D158767C-E922-40F2-8978-5F61B53FA437}" destId="{02F26F4A-DB23-4ED2-BCBA-4A827A4E22D6}" srcOrd="0" destOrd="0" presId="urn:microsoft.com/office/officeart/2005/8/layout/hList1"/>
    <dgm:cxn modelId="{2C1E91AC-AB17-4012-A280-41D87274457F}" type="presParOf" srcId="{02F26F4A-DB23-4ED2-BCBA-4A827A4E22D6}" destId="{A3E805E4-DEDE-4B84-864B-F5987B168AF0}" srcOrd="0" destOrd="0" presId="urn:microsoft.com/office/officeart/2005/8/layout/hList1"/>
    <dgm:cxn modelId="{788D84EB-C30E-4CC3-96C8-4553BBEB330D}" type="presParOf" srcId="{02F26F4A-DB23-4ED2-BCBA-4A827A4E22D6}" destId="{BC6105A6-07B9-4AC4-B6BD-C83E9E0ADBE8}" srcOrd="1" destOrd="0" presId="urn:microsoft.com/office/officeart/2005/8/layout/hList1"/>
    <dgm:cxn modelId="{B2514D5E-9E20-41AA-87B2-A29DEF9822FE}" type="presParOf" srcId="{D158767C-E922-40F2-8978-5F61B53FA437}" destId="{1E5E53E5-C95B-48AB-9D61-0BA93730515A}" srcOrd="1" destOrd="0" presId="urn:microsoft.com/office/officeart/2005/8/layout/hList1"/>
    <dgm:cxn modelId="{7F20EB9C-0AA7-4762-B172-D94C5A27EA16}" type="presParOf" srcId="{D158767C-E922-40F2-8978-5F61B53FA437}" destId="{BD20CF21-7706-4774-887B-C060088A67BF}" srcOrd="2" destOrd="0" presId="urn:microsoft.com/office/officeart/2005/8/layout/hList1"/>
    <dgm:cxn modelId="{EFF51294-FFA2-41DA-8832-FF7DB94893D9}" type="presParOf" srcId="{BD20CF21-7706-4774-887B-C060088A67BF}" destId="{2F38C32F-6D5B-4C93-B718-33DDF031C4C6}" srcOrd="0" destOrd="0" presId="urn:microsoft.com/office/officeart/2005/8/layout/hList1"/>
    <dgm:cxn modelId="{9680F510-0675-4F32-A740-ACA904C8950E}" type="presParOf" srcId="{BD20CF21-7706-4774-887B-C060088A67BF}" destId="{C5204AD1-6A60-49B6-97C4-C8FA4A2824A2}" srcOrd="1" destOrd="0" presId="urn:microsoft.com/office/officeart/2005/8/layout/hList1"/>
    <dgm:cxn modelId="{48EE5036-BDB8-4708-9D16-A01EF0726884}" type="presParOf" srcId="{D158767C-E922-40F2-8978-5F61B53FA437}" destId="{6082980A-5AC0-4C1E-BA47-360F83128C93}" srcOrd="3" destOrd="0" presId="urn:microsoft.com/office/officeart/2005/8/layout/hList1"/>
    <dgm:cxn modelId="{6D0BE41A-D5C2-4B14-B90F-E566CD10D529}" type="presParOf" srcId="{D158767C-E922-40F2-8978-5F61B53FA437}" destId="{90861E92-BD1F-4A2A-97C3-9972B7701CC0}" srcOrd="4" destOrd="0" presId="urn:microsoft.com/office/officeart/2005/8/layout/hList1"/>
    <dgm:cxn modelId="{7B6E8650-9C11-4E4B-BBE8-2F47D1E1B9B1}" type="presParOf" srcId="{90861E92-BD1F-4A2A-97C3-9972B7701CC0}" destId="{BB385052-E437-4A8B-8C69-1EF6F10C34FB}" srcOrd="0" destOrd="0" presId="urn:microsoft.com/office/officeart/2005/8/layout/hList1"/>
    <dgm:cxn modelId="{0B11B35E-EF40-4B10-AF69-DEFA8CA38C7B}" type="presParOf" srcId="{90861E92-BD1F-4A2A-97C3-9972B7701CC0}" destId="{728442F4-AFC7-4610-968C-40F739E58043}" srcOrd="1" destOrd="0" presId="urn:microsoft.com/office/officeart/2005/8/layout/hList1"/>
    <dgm:cxn modelId="{F1813F6A-D571-4EAD-8D5D-836E8DF1B08D}" type="presParOf" srcId="{D158767C-E922-40F2-8978-5F61B53FA437}" destId="{D60677B7-034D-41A7-AD40-7FD68F2C0F59}" srcOrd="5" destOrd="0" presId="urn:microsoft.com/office/officeart/2005/8/layout/hList1"/>
    <dgm:cxn modelId="{D475AA79-F7B0-49CC-A77B-79960CB78217}" type="presParOf" srcId="{D158767C-E922-40F2-8978-5F61B53FA437}" destId="{516FA4DB-C887-4801-96E7-E55B1BC914FF}" srcOrd="6" destOrd="0" presId="urn:microsoft.com/office/officeart/2005/8/layout/hList1"/>
    <dgm:cxn modelId="{4EED0043-3BF5-4182-A8B9-0A989CC56B1C}" type="presParOf" srcId="{516FA4DB-C887-4801-96E7-E55B1BC914FF}" destId="{32BD3A2C-22A0-49C0-9803-3085C798DBDC}" srcOrd="0" destOrd="0" presId="urn:microsoft.com/office/officeart/2005/8/layout/hList1"/>
    <dgm:cxn modelId="{C2855E0C-37BE-405A-871E-964DCC8E7917}" type="presParOf" srcId="{516FA4DB-C887-4801-96E7-E55B1BC914FF}" destId="{CAA71707-C314-451C-A3FF-BC5D2D61A3D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4DE4D-073D-4D7A-9490-E5D43C4E84E6}">
      <dsp:nvSpPr>
        <dsp:cNvPr id="0" name=""/>
        <dsp:cNvSpPr/>
      </dsp:nvSpPr>
      <dsp:spPr>
        <a:xfrm rot="5400000">
          <a:off x="-169888" y="207256"/>
          <a:ext cx="1132591" cy="792813"/>
        </a:xfrm>
        <a:prstGeom prst="chevron">
          <a:avLst/>
        </a:prstGeom>
        <a:solidFill>
          <a:schemeClr val="accent4">
            <a:lumMod val="7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4X </a:t>
          </a:r>
        </a:p>
        <a:p>
          <a:pPr marL="0" lvl="0" indent="0" algn="ctr" defTabSz="444500">
            <a:lnSpc>
              <a:spcPct val="90000"/>
            </a:lnSpc>
            <a:spcBef>
              <a:spcPct val="0"/>
            </a:spcBef>
            <a:spcAft>
              <a:spcPct val="35000"/>
            </a:spcAft>
            <a:buNone/>
          </a:pPr>
          <a:r>
            <a:rPr lang="en-US" sz="1000" kern="1200" dirty="0"/>
            <a:t>weight</a:t>
          </a:r>
        </a:p>
      </dsp:txBody>
      <dsp:txXfrm rot="-5400000">
        <a:off x="2" y="433774"/>
        <a:ext cx="792813" cy="339778"/>
      </dsp:txXfrm>
    </dsp:sp>
    <dsp:sp modelId="{075AF103-C97E-487B-A381-2BC85D66BE75}">
      <dsp:nvSpPr>
        <dsp:cNvPr id="0" name=""/>
        <dsp:cNvSpPr/>
      </dsp:nvSpPr>
      <dsp:spPr>
        <a:xfrm rot="5400000">
          <a:off x="3040754" y="-2210573"/>
          <a:ext cx="736184" cy="5232066"/>
        </a:xfrm>
        <a:prstGeom prst="round2SameRect">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ctr" defTabSz="444500">
            <a:lnSpc>
              <a:spcPct val="90000"/>
            </a:lnSpc>
            <a:spcBef>
              <a:spcPct val="0"/>
            </a:spcBef>
            <a:spcAft>
              <a:spcPct val="15000"/>
            </a:spcAft>
            <a:buFontTx/>
            <a:buNone/>
          </a:pPr>
          <a:r>
            <a:rPr lang="en-US" sz="1000" b="1" kern="1200" dirty="0">
              <a:solidFill>
                <a:schemeClr val="accent2"/>
              </a:solidFill>
              <a:latin typeface="+mn-lt"/>
            </a:rPr>
            <a:t>Patient Experience</a:t>
          </a:r>
          <a:endParaRPr lang="en-US" sz="1000" kern="1200" dirty="0">
            <a:solidFill>
              <a:schemeClr val="accent2"/>
            </a:solidFill>
          </a:endParaRPr>
        </a:p>
        <a:p>
          <a:pPr marL="57150" lvl="1" indent="-57150" algn="l" defTabSz="444500">
            <a:lnSpc>
              <a:spcPct val="90000"/>
            </a:lnSpc>
            <a:spcBef>
              <a:spcPct val="0"/>
            </a:spcBef>
            <a:spcAft>
              <a:spcPct val="15000"/>
            </a:spcAft>
            <a:buFont typeface="Arial" panose="020B0604020202020204" pitchFamily="34" charset="0"/>
            <a:buNone/>
          </a:pPr>
          <a:r>
            <a:rPr lang="en-US" sz="1000" kern="1200" dirty="0">
              <a:latin typeface="+mn-lt"/>
            </a:rPr>
            <a:t>Patient experience measures reflect beneficiaries’ perspectives of the care they received. </a:t>
          </a:r>
          <a:endParaRPr lang="en-US" sz="1000" kern="1200" dirty="0"/>
        </a:p>
      </dsp:txBody>
      <dsp:txXfrm rot="-5400000">
        <a:off x="792813" y="73306"/>
        <a:ext cx="5196128" cy="664308"/>
      </dsp:txXfrm>
    </dsp:sp>
    <dsp:sp modelId="{3E802563-1EB5-4DDE-945D-DDC088B59DB0}">
      <dsp:nvSpPr>
        <dsp:cNvPr id="0" name=""/>
        <dsp:cNvSpPr/>
      </dsp:nvSpPr>
      <dsp:spPr>
        <a:xfrm rot="5400000">
          <a:off x="-169888" y="1319921"/>
          <a:ext cx="1132591" cy="792813"/>
        </a:xfrm>
        <a:prstGeom prst="chevron">
          <a:avLst/>
        </a:prstGeom>
        <a:solidFill>
          <a:schemeClr val="accent4">
            <a:lumMod val="60000"/>
            <a:lumOff val="40000"/>
          </a:schemeClr>
        </a:solidFill>
        <a:ln w="25400" cap="flat" cmpd="sng" algn="ctr">
          <a:solidFill>
            <a:schemeClr val="accent1">
              <a:shade val="80000"/>
              <a:hueOff val="60054"/>
              <a:satOff val="-15863"/>
              <a:lumOff val="103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4X </a:t>
          </a:r>
        </a:p>
        <a:p>
          <a:pPr marL="0" lvl="0" indent="0" algn="ctr" defTabSz="444500">
            <a:lnSpc>
              <a:spcPct val="90000"/>
            </a:lnSpc>
            <a:spcBef>
              <a:spcPct val="0"/>
            </a:spcBef>
            <a:spcAft>
              <a:spcPct val="35000"/>
            </a:spcAft>
            <a:buNone/>
          </a:pPr>
          <a:r>
            <a:rPr lang="en-US" sz="1000" kern="1200" dirty="0"/>
            <a:t>weight</a:t>
          </a:r>
        </a:p>
      </dsp:txBody>
      <dsp:txXfrm rot="-5400000">
        <a:off x="2" y="1546439"/>
        <a:ext cx="792813" cy="339778"/>
      </dsp:txXfrm>
    </dsp:sp>
    <dsp:sp modelId="{BE6387B2-613F-4423-A5BD-2475ADA3DC7D}">
      <dsp:nvSpPr>
        <dsp:cNvPr id="0" name=""/>
        <dsp:cNvSpPr/>
      </dsp:nvSpPr>
      <dsp:spPr>
        <a:xfrm rot="5400000">
          <a:off x="2952891" y="-1097907"/>
          <a:ext cx="911911" cy="5232066"/>
        </a:xfrm>
        <a:prstGeom prst="round2SameRect">
          <a:avLst/>
        </a:prstGeom>
        <a:solidFill>
          <a:schemeClr val="lt1">
            <a:alpha val="90000"/>
            <a:hueOff val="0"/>
            <a:satOff val="0"/>
            <a:lumOff val="0"/>
            <a:alphaOff val="0"/>
          </a:schemeClr>
        </a:solidFill>
        <a:ln w="25400" cap="flat" cmpd="sng" algn="ctr">
          <a:solidFill>
            <a:schemeClr val="accent1">
              <a:shade val="80000"/>
              <a:hueOff val="60054"/>
              <a:satOff val="-15863"/>
              <a:lumOff val="103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endParaRPr lang="en-US" sz="1000" kern="1200" dirty="0"/>
        </a:p>
        <a:p>
          <a:pPr marL="57150" lvl="1" indent="-57150" algn="ctr" defTabSz="444500">
            <a:lnSpc>
              <a:spcPct val="90000"/>
            </a:lnSpc>
            <a:spcBef>
              <a:spcPct val="0"/>
            </a:spcBef>
            <a:spcAft>
              <a:spcPct val="15000"/>
            </a:spcAft>
            <a:buFontTx/>
            <a:buNone/>
          </a:pPr>
          <a:r>
            <a:rPr lang="en-US" sz="1000" b="1" kern="1200" dirty="0">
              <a:solidFill>
                <a:schemeClr val="accent2"/>
              </a:solidFill>
              <a:latin typeface="+mn-lt"/>
            </a:rPr>
            <a:t>Access</a:t>
          </a:r>
          <a:endParaRPr lang="en-US" sz="1000" kern="1200" dirty="0">
            <a:solidFill>
              <a:schemeClr val="accent2"/>
            </a:solidFill>
          </a:endParaRPr>
        </a:p>
        <a:p>
          <a:pPr marL="57150" lvl="1" indent="-57150" algn="l" defTabSz="444500">
            <a:lnSpc>
              <a:spcPct val="90000"/>
            </a:lnSpc>
            <a:spcBef>
              <a:spcPct val="0"/>
            </a:spcBef>
            <a:spcAft>
              <a:spcPct val="15000"/>
            </a:spcAft>
            <a:buFontTx/>
            <a:buNone/>
          </a:pPr>
          <a:r>
            <a:rPr lang="en-US" sz="1000" kern="1200" dirty="0"/>
            <a:t> Access measures reflect processes and issues that could create barriers to receiving needed care. Plan Makes Timely Decisions about Appeals is an example of an access measure. </a:t>
          </a:r>
        </a:p>
        <a:p>
          <a:pPr marL="57150" lvl="1" indent="-57150" algn="l" defTabSz="311150">
            <a:lnSpc>
              <a:spcPct val="90000"/>
            </a:lnSpc>
            <a:spcBef>
              <a:spcPct val="0"/>
            </a:spcBef>
            <a:spcAft>
              <a:spcPct val="15000"/>
            </a:spcAft>
            <a:buChar char="•"/>
          </a:pPr>
          <a:endParaRPr lang="en-US" sz="700" kern="1200" dirty="0"/>
        </a:p>
      </dsp:txBody>
      <dsp:txXfrm rot="-5400000">
        <a:off x="792814" y="1106686"/>
        <a:ext cx="5187550" cy="822879"/>
      </dsp:txXfrm>
    </dsp:sp>
    <dsp:sp modelId="{B48EFD31-9B0D-4A24-B512-EA09CF804CDD}">
      <dsp:nvSpPr>
        <dsp:cNvPr id="0" name=""/>
        <dsp:cNvSpPr/>
      </dsp:nvSpPr>
      <dsp:spPr>
        <a:xfrm rot="5400000">
          <a:off x="-169888" y="2344723"/>
          <a:ext cx="1132591" cy="792813"/>
        </a:xfrm>
        <a:prstGeom prst="chevron">
          <a:avLst/>
        </a:prstGeom>
        <a:solidFill>
          <a:schemeClr val="accent4">
            <a:lumMod val="40000"/>
            <a:lumOff val="60000"/>
          </a:schemeClr>
        </a:solidFill>
        <a:ln w="25400" cap="flat" cmpd="sng" algn="ctr">
          <a:solidFill>
            <a:schemeClr val="accent1">
              <a:shade val="80000"/>
              <a:hueOff val="120107"/>
              <a:satOff val="-31727"/>
              <a:lumOff val="2074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3x </a:t>
          </a:r>
        </a:p>
        <a:p>
          <a:pPr marL="0" lvl="0" indent="0" algn="ctr" defTabSz="444500">
            <a:lnSpc>
              <a:spcPct val="90000"/>
            </a:lnSpc>
            <a:spcBef>
              <a:spcPct val="0"/>
            </a:spcBef>
            <a:spcAft>
              <a:spcPct val="35000"/>
            </a:spcAft>
            <a:buNone/>
          </a:pPr>
          <a:r>
            <a:rPr lang="en-US" sz="1000" kern="1200" dirty="0"/>
            <a:t>weight</a:t>
          </a:r>
        </a:p>
      </dsp:txBody>
      <dsp:txXfrm rot="-5400000">
        <a:off x="2" y="2571241"/>
        <a:ext cx="792813" cy="339778"/>
      </dsp:txXfrm>
    </dsp:sp>
    <dsp:sp modelId="{6A5D246E-5755-4E9E-9C57-742A6BFAFA29}">
      <dsp:nvSpPr>
        <dsp:cNvPr id="0" name=""/>
        <dsp:cNvSpPr/>
      </dsp:nvSpPr>
      <dsp:spPr>
        <a:xfrm rot="5400000">
          <a:off x="3039865" y="44663"/>
          <a:ext cx="736184" cy="5159915"/>
        </a:xfrm>
        <a:prstGeom prst="round2SameRect">
          <a:avLst/>
        </a:prstGeom>
        <a:solidFill>
          <a:schemeClr val="lt1">
            <a:alpha val="90000"/>
            <a:hueOff val="0"/>
            <a:satOff val="0"/>
            <a:lumOff val="0"/>
            <a:alphaOff val="0"/>
          </a:schemeClr>
        </a:solidFill>
        <a:ln w="25400" cap="flat" cmpd="sng" algn="ctr">
          <a:solidFill>
            <a:schemeClr val="accent1">
              <a:shade val="80000"/>
              <a:hueOff val="120107"/>
              <a:satOff val="-31727"/>
              <a:lumOff val="207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ctr" defTabSz="444500">
            <a:lnSpc>
              <a:spcPct val="90000"/>
            </a:lnSpc>
            <a:spcBef>
              <a:spcPct val="0"/>
            </a:spcBef>
            <a:spcAft>
              <a:spcPct val="15000"/>
            </a:spcAft>
            <a:buFontTx/>
            <a:buNone/>
          </a:pPr>
          <a:r>
            <a:rPr lang="en-US" sz="1000" b="1" kern="1200" dirty="0">
              <a:solidFill>
                <a:schemeClr val="accent2"/>
              </a:solidFill>
              <a:latin typeface="+mn-lt"/>
            </a:rPr>
            <a:t>Outcomes</a:t>
          </a:r>
          <a:endParaRPr lang="en-US" sz="1000" b="1" kern="1200" dirty="0">
            <a:solidFill>
              <a:schemeClr val="accent2"/>
            </a:solidFill>
            <a:latin typeface="Arial"/>
            <a:ea typeface="+mn-ea"/>
            <a:cs typeface="+mn-cs"/>
          </a:endParaRPr>
        </a:p>
        <a:p>
          <a:pPr marL="57150" lvl="1" indent="-57150" algn="l" defTabSz="444500">
            <a:lnSpc>
              <a:spcPct val="90000"/>
            </a:lnSpc>
            <a:spcBef>
              <a:spcPct val="0"/>
            </a:spcBef>
            <a:spcAft>
              <a:spcPct val="15000"/>
            </a:spcAft>
            <a:buFontTx/>
            <a:buNone/>
          </a:pPr>
          <a:r>
            <a:rPr lang="en-US" sz="1000" kern="1200" dirty="0">
              <a:latin typeface="Arial"/>
              <a:ea typeface="+mn-ea"/>
              <a:cs typeface="+mn-cs"/>
            </a:rPr>
            <a:t>Outcome measures reflect improvements in a beneficiary’s health and are central to assessing quality of care. </a:t>
          </a:r>
          <a:endParaRPr lang="en-US" sz="1000" b="1" kern="1200" dirty="0">
            <a:latin typeface="Arial"/>
            <a:ea typeface="+mn-ea"/>
            <a:cs typeface="+mn-cs"/>
          </a:endParaRPr>
        </a:p>
      </dsp:txBody>
      <dsp:txXfrm rot="-5400000">
        <a:off x="828000" y="2292466"/>
        <a:ext cx="5123977" cy="664308"/>
      </dsp:txXfrm>
    </dsp:sp>
    <dsp:sp modelId="{DDEBB3D6-3A4E-44BC-84FC-F2EFA5B7308B}">
      <dsp:nvSpPr>
        <dsp:cNvPr id="0" name=""/>
        <dsp:cNvSpPr/>
      </dsp:nvSpPr>
      <dsp:spPr>
        <a:xfrm rot="5400000">
          <a:off x="-169888" y="3483756"/>
          <a:ext cx="1132591" cy="792813"/>
        </a:xfrm>
        <a:prstGeom prst="chevron">
          <a:avLst/>
        </a:prstGeom>
        <a:solidFill>
          <a:schemeClr val="accent4">
            <a:lumMod val="20000"/>
            <a:lumOff val="80000"/>
          </a:schemeClr>
        </a:solidFill>
        <a:ln w="25400" cap="flat" cmpd="sng" algn="ctr">
          <a:solidFill>
            <a:schemeClr val="accent1">
              <a:shade val="80000"/>
              <a:hueOff val="180161"/>
              <a:satOff val="-47590"/>
              <a:lumOff val="311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3X </a:t>
          </a:r>
        </a:p>
        <a:p>
          <a:pPr marL="0" lvl="0" indent="0" algn="ctr" defTabSz="444500">
            <a:lnSpc>
              <a:spcPct val="90000"/>
            </a:lnSpc>
            <a:spcBef>
              <a:spcPct val="0"/>
            </a:spcBef>
            <a:spcAft>
              <a:spcPct val="35000"/>
            </a:spcAft>
            <a:buNone/>
          </a:pPr>
          <a:r>
            <a:rPr lang="en-US" sz="1000" kern="1200" dirty="0"/>
            <a:t>weight</a:t>
          </a:r>
        </a:p>
      </dsp:txBody>
      <dsp:txXfrm rot="-5400000">
        <a:off x="2" y="3710274"/>
        <a:ext cx="792813" cy="339778"/>
      </dsp:txXfrm>
    </dsp:sp>
    <dsp:sp modelId="{D2BADFC5-7C8A-4AE0-9F08-92DB846D15B9}">
      <dsp:nvSpPr>
        <dsp:cNvPr id="0" name=""/>
        <dsp:cNvSpPr/>
      </dsp:nvSpPr>
      <dsp:spPr>
        <a:xfrm rot="5400000">
          <a:off x="2926524" y="1121491"/>
          <a:ext cx="964644" cy="5120936"/>
        </a:xfrm>
        <a:prstGeom prst="round2SameRect">
          <a:avLst/>
        </a:prstGeom>
        <a:solidFill>
          <a:schemeClr val="lt1">
            <a:alpha val="90000"/>
            <a:hueOff val="0"/>
            <a:satOff val="0"/>
            <a:lumOff val="0"/>
            <a:alphaOff val="0"/>
          </a:schemeClr>
        </a:solidFill>
        <a:ln w="25400" cap="flat" cmpd="sng" algn="ctr">
          <a:solidFill>
            <a:schemeClr val="accent1">
              <a:shade val="80000"/>
              <a:hueOff val="180161"/>
              <a:satOff val="-47590"/>
              <a:lumOff val="311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endParaRPr lang="en-US" sz="1000" kern="1200" dirty="0"/>
        </a:p>
        <a:p>
          <a:pPr marL="57150" lvl="1" indent="-57150" algn="ctr" defTabSz="444500">
            <a:lnSpc>
              <a:spcPct val="90000"/>
            </a:lnSpc>
            <a:spcBef>
              <a:spcPct val="0"/>
            </a:spcBef>
            <a:spcAft>
              <a:spcPct val="15000"/>
            </a:spcAft>
            <a:buNone/>
          </a:pPr>
          <a:r>
            <a:rPr lang="en-US" sz="1000" b="1" kern="1200" dirty="0">
              <a:solidFill>
                <a:schemeClr val="accent2"/>
              </a:solidFill>
              <a:latin typeface="+mn-lt"/>
            </a:rPr>
            <a:t>Intermediate outcomes</a:t>
          </a:r>
          <a:endParaRPr lang="en-US" sz="1000" kern="1200" dirty="0">
            <a:solidFill>
              <a:schemeClr val="accent2"/>
            </a:solidFill>
          </a:endParaRPr>
        </a:p>
        <a:p>
          <a:pPr marL="57150" lvl="1" indent="-57150" algn="l" defTabSz="444500">
            <a:lnSpc>
              <a:spcPct val="90000"/>
            </a:lnSpc>
            <a:spcBef>
              <a:spcPct val="0"/>
            </a:spcBef>
            <a:spcAft>
              <a:spcPct val="15000"/>
            </a:spcAft>
            <a:buNone/>
          </a:pPr>
          <a:r>
            <a:rPr lang="en-US" sz="1000" kern="1200" dirty="0">
              <a:latin typeface="Arial"/>
              <a:ea typeface="+mn-ea"/>
              <a:cs typeface="+mn-cs"/>
            </a:rPr>
            <a:t>Intermediate outcome measures reflect actions taken which can assist in improving a beneficiary’s health status. Diabetes Care – Blood Sugar Controlled is an example of an intermediate outcome measure where the related outcome of interest would be better health status for beneficiaries with diabetes. </a:t>
          </a:r>
          <a:endParaRPr lang="en-US" sz="1000" kern="1200" dirty="0"/>
        </a:p>
        <a:p>
          <a:pPr marL="57150" lvl="1" indent="-57150" algn="l" defTabSz="266700">
            <a:lnSpc>
              <a:spcPct val="90000"/>
            </a:lnSpc>
            <a:spcBef>
              <a:spcPct val="0"/>
            </a:spcBef>
            <a:spcAft>
              <a:spcPct val="15000"/>
            </a:spcAft>
            <a:buChar char="•"/>
          </a:pPr>
          <a:endParaRPr lang="en-US" sz="600" kern="1200" dirty="0">
            <a:solidFill>
              <a:srgbClr val="000000">
                <a:hueOff val="0"/>
                <a:satOff val="0"/>
                <a:lumOff val="0"/>
                <a:alphaOff val="0"/>
              </a:srgbClr>
            </a:solidFill>
            <a:latin typeface="Arial"/>
            <a:ea typeface="+mn-ea"/>
            <a:cs typeface="+mn-cs"/>
          </a:endParaRPr>
        </a:p>
      </dsp:txBody>
      <dsp:txXfrm rot="-5400000">
        <a:off x="848378" y="3246727"/>
        <a:ext cx="5073846" cy="870464"/>
      </dsp:txXfrm>
    </dsp:sp>
    <dsp:sp modelId="{288B541B-FE90-4368-AE2A-FEC32B0C0952}">
      <dsp:nvSpPr>
        <dsp:cNvPr id="0" name=""/>
        <dsp:cNvSpPr/>
      </dsp:nvSpPr>
      <dsp:spPr>
        <a:xfrm rot="5400000">
          <a:off x="-169888" y="4628571"/>
          <a:ext cx="1132591" cy="792813"/>
        </a:xfrm>
        <a:prstGeom prst="chevron">
          <a:avLst/>
        </a:prstGeom>
        <a:solidFill>
          <a:schemeClr val="accent1">
            <a:shade val="80000"/>
            <a:hueOff val="240214"/>
            <a:satOff val="-63453"/>
            <a:lumOff val="41480"/>
            <a:alphaOff val="0"/>
          </a:schemeClr>
        </a:solidFill>
        <a:ln w="25400" cap="flat" cmpd="sng" algn="ctr">
          <a:solidFill>
            <a:schemeClr val="accent1">
              <a:shade val="80000"/>
              <a:hueOff val="240214"/>
              <a:satOff val="-63453"/>
              <a:lumOff val="414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1x </a:t>
          </a:r>
        </a:p>
        <a:p>
          <a:pPr marL="0" lvl="0" indent="0" algn="ctr" defTabSz="444500">
            <a:lnSpc>
              <a:spcPct val="90000"/>
            </a:lnSpc>
            <a:spcBef>
              <a:spcPct val="0"/>
            </a:spcBef>
            <a:spcAft>
              <a:spcPct val="35000"/>
            </a:spcAft>
            <a:buNone/>
          </a:pPr>
          <a:r>
            <a:rPr lang="en-US" sz="1000" kern="1200" dirty="0"/>
            <a:t>weight</a:t>
          </a:r>
        </a:p>
      </dsp:txBody>
      <dsp:txXfrm rot="-5400000">
        <a:off x="2" y="4855089"/>
        <a:ext cx="792813" cy="339778"/>
      </dsp:txXfrm>
    </dsp:sp>
    <dsp:sp modelId="{85A002FA-5F3C-4C9D-A314-29D19F6287A0}">
      <dsp:nvSpPr>
        <dsp:cNvPr id="0" name=""/>
        <dsp:cNvSpPr/>
      </dsp:nvSpPr>
      <dsp:spPr>
        <a:xfrm rot="5400000">
          <a:off x="2920742" y="2256129"/>
          <a:ext cx="976209" cy="5141289"/>
        </a:xfrm>
        <a:prstGeom prst="round2SameRect">
          <a:avLst/>
        </a:prstGeom>
        <a:solidFill>
          <a:schemeClr val="lt1">
            <a:alpha val="90000"/>
            <a:hueOff val="0"/>
            <a:satOff val="0"/>
            <a:lumOff val="0"/>
            <a:alphaOff val="0"/>
          </a:schemeClr>
        </a:solidFill>
        <a:ln w="25400" cap="flat" cmpd="sng" algn="ctr">
          <a:solidFill>
            <a:schemeClr val="accent1">
              <a:shade val="80000"/>
              <a:hueOff val="240214"/>
              <a:satOff val="-63453"/>
              <a:lumOff val="414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ctr" defTabSz="488950">
            <a:lnSpc>
              <a:spcPct val="90000"/>
            </a:lnSpc>
            <a:spcBef>
              <a:spcPct val="0"/>
            </a:spcBef>
            <a:spcAft>
              <a:spcPct val="15000"/>
            </a:spcAft>
            <a:buNone/>
          </a:pPr>
          <a:r>
            <a:rPr lang="en-US" sz="1100" b="1" kern="1200" dirty="0">
              <a:solidFill>
                <a:schemeClr val="accent2"/>
              </a:solidFill>
              <a:latin typeface="+mn-lt"/>
            </a:rPr>
            <a:t>Process</a:t>
          </a:r>
          <a:endParaRPr lang="en-US" sz="1100" kern="1200" dirty="0">
            <a:solidFill>
              <a:schemeClr val="accent2"/>
            </a:solidFill>
          </a:endParaRPr>
        </a:p>
        <a:p>
          <a:pPr marL="57150" lvl="1" indent="-57150" algn="l" defTabSz="488950">
            <a:lnSpc>
              <a:spcPct val="90000"/>
            </a:lnSpc>
            <a:spcBef>
              <a:spcPct val="0"/>
            </a:spcBef>
            <a:spcAft>
              <a:spcPct val="15000"/>
            </a:spcAft>
            <a:buNone/>
          </a:pPr>
          <a:r>
            <a:rPr lang="en-US" sz="1100" kern="1200" dirty="0">
              <a:latin typeface="Arial"/>
              <a:ea typeface="+mn-ea"/>
              <a:cs typeface="+mn-cs"/>
            </a:rPr>
            <a:t>Process measures capture the health care services provided to beneficiaries which can assist in maintaining, monitoring, or improving their health status. </a:t>
          </a:r>
          <a:endParaRPr lang="en-US" sz="1100" kern="1200" dirty="0"/>
        </a:p>
        <a:p>
          <a:pPr marL="57150" lvl="1" indent="-57150" algn="l" defTabSz="355600">
            <a:lnSpc>
              <a:spcPct val="90000"/>
            </a:lnSpc>
            <a:spcBef>
              <a:spcPct val="0"/>
            </a:spcBef>
            <a:spcAft>
              <a:spcPct val="15000"/>
            </a:spcAft>
            <a:buChar char="•"/>
          </a:pPr>
          <a:endParaRPr lang="en-US" sz="800" kern="1200" dirty="0">
            <a:solidFill>
              <a:srgbClr val="000000">
                <a:hueOff val="0"/>
                <a:satOff val="0"/>
                <a:lumOff val="0"/>
                <a:alphaOff val="0"/>
              </a:srgbClr>
            </a:solidFill>
            <a:latin typeface="Arial"/>
            <a:ea typeface="+mn-ea"/>
            <a:cs typeface="+mn-cs"/>
          </a:endParaRPr>
        </a:p>
      </dsp:txBody>
      <dsp:txXfrm rot="-5400000">
        <a:off x="838203" y="4386324"/>
        <a:ext cx="5093634" cy="880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1F803-2460-45E3-A742-445571F6CAF2}">
      <dsp:nvSpPr>
        <dsp:cNvPr id="0" name=""/>
        <dsp:cNvSpPr/>
      </dsp:nvSpPr>
      <dsp:spPr>
        <a:xfrm>
          <a:off x="0" y="647570"/>
          <a:ext cx="10496549" cy="667256"/>
        </a:xfrm>
        <a:prstGeom prst="rect">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Examples of ways ATRIO is working to achieve this mission include:</a:t>
          </a:r>
          <a:endParaRPr lang="en-US" sz="1600" kern="1200" dirty="0"/>
        </a:p>
      </dsp:txBody>
      <dsp:txXfrm>
        <a:off x="0" y="647570"/>
        <a:ext cx="10496549" cy="667256"/>
      </dsp:txXfrm>
    </dsp:sp>
    <dsp:sp modelId="{CA363ABF-033C-41C5-B559-C74488F9D4DA}">
      <dsp:nvSpPr>
        <dsp:cNvPr id="0" name=""/>
        <dsp:cNvSpPr/>
      </dsp:nvSpPr>
      <dsp:spPr>
        <a:xfrm>
          <a:off x="0" y="1228851"/>
          <a:ext cx="2624137" cy="2973705"/>
        </a:xfrm>
        <a:prstGeom prst="rect">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Wingdings" panose="05000000000000000000" pitchFamily="2" charset="2"/>
            <a:buNone/>
          </a:pPr>
          <a:r>
            <a:rPr lang="en-US" sz="1900" kern="1200" dirty="0"/>
            <a:t>Arming providers with timely, actionable patient health information and helpful resources that improve quality of care. </a:t>
          </a:r>
        </a:p>
      </dsp:txBody>
      <dsp:txXfrm>
        <a:off x="0" y="1228851"/>
        <a:ext cx="2624137" cy="2973705"/>
      </dsp:txXfrm>
    </dsp:sp>
    <dsp:sp modelId="{8ECBA7DF-0B96-46F9-BF71-5D45D507BDFE}">
      <dsp:nvSpPr>
        <dsp:cNvPr id="0" name=""/>
        <dsp:cNvSpPr/>
      </dsp:nvSpPr>
      <dsp:spPr>
        <a:xfrm>
          <a:off x="2624137" y="1228851"/>
          <a:ext cx="2624137" cy="2973705"/>
        </a:xfrm>
        <a:prstGeom prst="rect">
          <a:avLst/>
        </a:prstGeom>
        <a:solidFill>
          <a:schemeClr val="accent1">
            <a:shade val="50000"/>
            <a:hueOff val="128636"/>
            <a:satOff val="-34486"/>
            <a:lumOff val="2824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Wingdings" panose="05000000000000000000" pitchFamily="2" charset="2"/>
            <a:buNone/>
          </a:pPr>
          <a:r>
            <a:rPr lang="en-US" sz="1900" kern="1200" dirty="0"/>
            <a:t>Rewarding members for completing Annual Wellness Visits or Annual Check Ups.</a:t>
          </a:r>
        </a:p>
      </dsp:txBody>
      <dsp:txXfrm>
        <a:off x="2624137" y="1228851"/>
        <a:ext cx="2624137" cy="2973705"/>
      </dsp:txXfrm>
    </dsp:sp>
    <dsp:sp modelId="{97CB24B0-BBEC-4EA3-B921-42555F44F5A3}">
      <dsp:nvSpPr>
        <dsp:cNvPr id="0" name=""/>
        <dsp:cNvSpPr/>
      </dsp:nvSpPr>
      <dsp:spPr>
        <a:xfrm>
          <a:off x="5248274" y="1228851"/>
          <a:ext cx="2624137" cy="2973705"/>
        </a:xfrm>
        <a:prstGeom prst="rect">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Wingdings" panose="05000000000000000000" pitchFamily="2" charset="2"/>
            <a:buNone/>
          </a:pPr>
          <a:r>
            <a:rPr lang="en-US" sz="1900" kern="1200" dirty="0"/>
            <a:t>Providing a dedicated team focused on improving our Star Ratings for the quality care measures with room for Star score improvement. </a:t>
          </a:r>
        </a:p>
      </dsp:txBody>
      <dsp:txXfrm>
        <a:off x="5248274" y="1228851"/>
        <a:ext cx="2624137" cy="2973705"/>
      </dsp:txXfrm>
    </dsp:sp>
    <dsp:sp modelId="{3DFF0DD7-17FD-4988-8100-77F92E65945F}">
      <dsp:nvSpPr>
        <dsp:cNvPr id="0" name=""/>
        <dsp:cNvSpPr/>
      </dsp:nvSpPr>
      <dsp:spPr>
        <a:xfrm>
          <a:off x="7872411" y="1228851"/>
          <a:ext cx="2624137" cy="2973705"/>
        </a:xfrm>
        <a:prstGeom prst="rect">
          <a:avLst/>
        </a:prstGeom>
        <a:solidFill>
          <a:schemeClr val="accent1">
            <a:shade val="50000"/>
            <a:hueOff val="128636"/>
            <a:satOff val="-34486"/>
            <a:lumOff val="2824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Wingdings" panose="05000000000000000000" pitchFamily="2" charset="2"/>
            <a:buNone/>
          </a:pPr>
          <a:r>
            <a:rPr lang="en-US" sz="1900" kern="1200" dirty="0"/>
            <a:t>Working with our network providers to help our members stay healthy by evaluating how often members receive screenings, vaccines, checkups, and other preventive services and helping them to close their care gaps.</a:t>
          </a:r>
        </a:p>
      </dsp:txBody>
      <dsp:txXfrm>
        <a:off x="7872411" y="1228851"/>
        <a:ext cx="2624137" cy="2973705"/>
      </dsp:txXfrm>
    </dsp:sp>
    <dsp:sp modelId="{1782F321-2BA5-4F78-8BAA-676556BA0472}">
      <dsp:nvSpPr>
        <dsp:cNvPr id="0" name=""/>
        <dsp:cNvSpPr/>
      </dsp:nvSpPr>
      <dsp:spPr>
        <a:xfrm>
          <a:off x="0" y="4202557"/>
          <a:ext cx="10496549" cy="330411"/>
        </a:xfrm>
        <a:prstGeom prst="rect">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805E4-DEDE-4B84-864B-F5987B168AF0}">
      <dsp:nvSpPr>
        <dsp:cNvPr id="0" name=""/>
        <dsp:cNvSpPr/>
      </dsp:nvSpPr>
      <dsp:spPr>
        <a:xfrm>
          <a:off x="4583" y="1289713"/>
          <a:ext cx="2756296" cy="862127"/>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Manage chronic conditions</a:t>
          </a:r>
          <a:endParaRPr lang="en-US" sz="1400" kern="1200" dirty="0"/>
        </a:p>
      </dsp:txBody>
      <dsp:txXfrm>
        <a:off x="4583" y="1289713"/>
        <a:ext cx="2756296" cy="862127"/>
      </dsp:txXfrm>
    </dsp:sp>
    <dsp:sp modelId="{BC6105A6-07B9-4AC4-B6BD-C83E9E0ADBE8}">
      <dsp:nvSpPr>
        <dsp:cNvPr id="0" name=""/>
        <dsp:cNvSpPr/>
      </dsp:nvSpPr>
      <dsp:spPr>
        <a:xfrm>
          <a:off x="1758" y="2100210"/>
          <a:ext cx="2761947" cy="3746905"/>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Char char="ü"/>
          </a:pPr>
          <a:r>
            <a:rPr lang="en-US" sz="1200" kern="1200" dirty="0"/>
            <a:t>Track hemoglobin A1c (HbA1c) tests for diabetic members &amp; adjust therapy as needed to achieve a HbA1c of less than 9.</a:t>
          </a:r>
        </a:p>
        <a:p>
          <a:pPr marL="114300" lvl="1" indent="-114300" algn="l" defTabSz="533400">
            <a:lnSpc>
              <a:spcPct val="90000"/>
            </a:lnSpc>
            <a:spcBef>
              <a:spcPct val="0"/>
            </a:spcBef>
            <a:spcAft>
              <a:spcPct val="15000"/>
            </a:spcAft>
            <a:buFont typeface="Wingdings" panose="05000000000000000000" pitchFamily="2" charset="2"/>
            <a:buChar char="ü"/>
          </a:pPr>
          <a:endParaRPr lang="en-US" sz="1200" kern="1200" dirty="0"/>
        </a:p>
        <a:p>
          <a:pPr marL="114300" lvl="1" indent="-114300" algn="l" defTabSz="533400">
            <a:lnSpc>
              <a:spcPct val="90000"/>
            </a:lnSpc>
            <a:spcBef>
              <a:spcPct val="0"/>
            </a:spcBef>
            <a:spcAft>
              <a:spcPct val="15000"/>
            </a:spcAft>
            <a:buFont typeface="Wingdings" panose="05000000000000000000" pitchFamily="2" charset="2"/>
            <a:buChar char="ü"/>
          </a:pPr>
          <a:r>
            <a:rPr lang="en-US" sz="1200" kern="1200" dirty="0"/>
            <a:t>Ensure patients with diabetes receive kidney health evaluation (estimated glomerular filtration rate (eGFR) &amp; urine albumin-creatinine ratio (</a:t>
          </a:r>
          <a:r>
            <a:rPr lang="en-US" sz="1200" kern="1200" dirty="0" err="1"/>
            <a:t>uACR</a:t>
          </a:r>
          <a:r>
            <a:rPr lang="en-US" sz="1200" kern="1200" dirty="0"/>
            <a:t>) &amp; retail eye exams and that results are documented in your records annually. </a:t>
          </a:r>
        </a:p>
        <a:p>
          <a:pPr marL="114300" lvl="1" indent="-114300" algn="l" defTabSz="533400">
            <a:lnSpc>
              <a:spcPct val="90000"/>
            </a:lnSpc>
            <a:spcBef>
              <a:spcPct val="0"/>
            </a:spcBef>
            <a:spcAft>
              <a:spcPct val="15000"/>
            </a:spcAft>
            <a:buFont typeface="Wingdings" panose="05000000000000000000" pitchFamily="2" charset="2"/>
            <a:buChar char="ü"/>
          </a:pPr>
          <a:endParaRPr lang="en-US" sz="1200" kern="1200" dirty="0"/>
        </a:p>
        <a:p>
          <a:pPr marL="114300" lvl="1" indent="-114300" algn="l" defTabSz="533400">
            <a:lnSpc>
              <a:spcPct val="90000"/>
            </a:lnSpc>
            <a:spcBef>
              <a:spcPct val="0"/>
            </a:spcBef>
            <a:spcAft>
              <a:spcPct val="15000"/>
            </a:spcAft>
            <a:buFont typeface="Wingdings" panose="05000000000000000000" pitchFamily="2" charset="2"/>
            <a:buChar char="ü"/>
          </a:pPr>
          <a:r>
            <a:rPr lang="en-US" sz="1200" kern="1200" dirty="0"/>
            <a:t>Optimize anti-hypertensive medications in your patients with hypertension. If their BP is elevated, continue to treat and monitor until it comes down to the normal range</a:t>
          </a:r>
        </a:p>
      </dsp:txBody>
      <dsp:txXfrm>
        <a:off x="1758" y="2100210"/>
        <a:ext cx="2761947" cy="3746905"/>
      </dsp:txXfrm>
    </dsp:sp>
    <dsp:sp modelId="{2F38C32F-6D5B-4C93-B718-33DDF031C4C6}">
      <dsp:nvSpPr>
        <dsp:cNvPr id="0" name=""/>
        <dsp:cNvSpPr/>
      </dsp:nvSpPr>
      <dsp:spPr>
        <a:xfrm>
          <a:off x="3149587" y="1315528"/>
          <a:ext cx="2756296" cy="862127"/>
        </a:xfrm>
        <a:prstGeom prst="rect">
          <a:avLst/>
        </a:prstGeom>
        <a:gradFill rotWithShape="0">
          <a:gsLst>
            <a:gs pos="0">
              <a:schemeClr val="accent1">
                <a:shade val="50000"/>
                <a:hueOff val="128636"/>
                <a:satOff val="-34486"/>
                <a:lumOff val="28249"/>
                <a:alphaOff val="0"/>
                <a:shade val="51000"/>
                <a:satMod val="130000"/>
              </a:schemeClr>
            </a:gs>
            <a:gs pos="80000">
              <a:schemeClr val="accent1">
                <a:shade val="50000"/>
                <a:hueOff val="128636"/>
                <a:satOff val="-34486"/>
                <a:lumOff val="28249"/>
                <a:alphaOff val="0"/>
                <a:shade val="93000"/>
                <a:satMod val="130000"/>
              </a:schemeClr>
            </a:gs>
            <a:gs pos="100000">
              <a:schemeClr val="accent1">
                <a:shade val="50000"/>
                <a:hueOff val="128636"/>
                <a:satOff val="-34486"/>
                <a:lumOff val="28249"/>
                <a:alphaOff val="0"/>
                <a:shade val="94000"/>
                <a:satMod val="135000"/>
              </a:schemeClr>
            </a:gs>
          </a:gsLst>
          <a:lin ang="16200000" scaled="0"/>
        </a:gradFill>
        <a:ln w="9525" cap="flat" cmpd="sng" algn="ctr">
          <a:solidFill>
            <a:schemeClr val="accent1">
              <a:shade val="50000"/>
              <a:hueOff val="128636"/>
              <a:satOff val="-34486"/>
              <a:lumOff val="2824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Make the primary care physician the orchestrator of care to ensure positive patient outcomes</a:t>
          </a:r>
          <a:endParaRPr lang="en-US" sz="1400" kern="1200" dirty="0"/>
        </a:p>
      </dsp:txBody>
      <dsp:txXfrm>
        <a:off x="3149587" y="1315528"/>
        <a:ext cx="2756296" cy="862127"/>
      </dsp:txXfrm>
    </dsp:sp>
    <dsp:sp modelId="{C5204AD1-6A60-49B6-97C4-C8FA4A2824A2}">
      <dsp:nvSpPr>
        <dsp:cNvPr id="0" name=""/>
        <dsp:cNvSpPr/>
      </dsp:nvSpPr>
      <dsp:spPr>
        <a:xfrm>
          <a:off x="3149587" y="2177656"/>
          <a:ext cx="2756296" cy="3643644"/>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Char char="ü"/>
          </a:pPr>
          <a:r>
            <a:rPr lang="en-US" sz="1200" kern="1200" dirty="0"/>
            <a:t>Ensure patients discharged from the hospital or ED are scheduled to see a PCP within 7-10 days of discharge to prevent possible readmissions.</a:t>
          </a:r>
        </a:p>
        <a:p>
          <a:pPr marL="114300" lvl="1" indent="-114300" algn="l" defTabSz="533400">
            <a:lnSpc>
              <a:spcPct val="90000"/>
            </a:lnSpc>
            <a:spcBef>
              <a:spcPct val="0"/>
            </a:spcBef>
            <a:spcAft>
              <a:spcPct val="15000"/>
            </a:spcAft>
            <a:buFont typeface="Wingdings" panose="05000000000000000000" pitchFamily="2" charset="2"/>
            <a:buChar char="ü"/>
          </a:pPr>
          <a:endParaRPr lang="en-US" sz="1200" kern="1200" dirty="0"/>
        </a:p>
        <a:p>
          <a:pPr marL="114300" lvl="1" indent="-114300" algn="l" defTabSz="533400">
            <a:lnSpc>
              <a:spcPct val="90000"/>
            </a:lnSpc>
            <a:spcBef>
              <a:spcPct val="0"/>
            </a:spcBef>
            <a:spcAft>
              <a:spcPct val="15000"/>
            </a:spcAft>
            <a:buFont typeface="Wingdings" panose="05000000000000000000" pitchFamily="2" charset="2"/>
            <a:buChar char="ü"/>
          </a:pPr>
          <a:r>
            <a:rPr lang="en-US" sz="1200" kern="1200" dirty="0"/>
            <a:t>Transitions from care settings should be closely monitored &amp; coordinated through the PCP practices to ensure the best health outcomes.</a:t>
          </a:r>
        </a:p>
        <a:p>
          <a:pPr marL="114300" lvl="1" indent="-114300" algn="l" defTabSz="533400">
            <a:lnSpc>
              <a:spcPct val="90000"/>
            </a:lnSpc>
            <a:spcBef>
              <a:spcPct val="0"/>
            </a:spcBef>
            <a:spcAft>
              <a:spcPct val="15000"/>
            </a:spcAft>
            <a:buFont typeface="Wingdings" panose="05000000000000000000" pitchFamily="2" charset="2"/>
            <a:buChar char="ü"/>
          </a:pPr>
          <a:endParaRPr lang="en-US" sz="1200" kern="1200" dirty="0"/>
        </a:p>
        <a:p>
          <a:pPr marL="114300" lvl="1" indent="-114300" algn="l" defTabSz="533400">
            <a:lnSpc>
              <a:spcPct val="90000"/>
            </a:lnSpc>
            <a:spcBef>
              <a:spcPct val="0"/>
            </a:spcBef>
            <a:spcAft>
              <a:spcPct val="15000"/>
            </a:spcAft>
            <a:buFont typeface="Wingdings" panose="05000000000000000000" pitchFamily="2" charset="2"/>
            <a:buChar char="ü"/>
          </a:pPr>
          <a:r>
            <a:rPr lang="en-US" sz="1200" kern="1200" dirty="0"/>
            <a:t>Ensure patents know what to do when in need of urgent care during &amp; after-hours, and that patients receive care coordination services from their PCP (i.e., follow-up appointments, tests, referrals to specialists)</a:t>
          </a:r>
        </a:p>
      </dsp:txBody>
      <dsp:txXfrm>
        <a:off x="3149587" y="2177656"/>
        <a:ext cx="2756296" cy="3643644"/>
      </dsp:txXfrm>
    </dsp:sp>
    <dsp:sp modelId="{BB385052-E437-4A8B-8C69-1EF6F10C34FB}">
      <dsp:nvSpPr>
        <dsp:cNvPr id="0" name=""/>
        <dsp:cNvSpPr/>
      </dsp:nvSpPr>
      <dsp:spPr>
        <a:xfrm>
          <a:off x="6291765" y="1315528"/>
          <a:ext cx="2756296" cy="862127"/>
        </a:xfrm>
        <a:prstGeom prst="rect">
          <a:avLst/>
        </a:prstGeom>
        <a:solidFill>
          <a:schemeClr val="bg1">
            <a:lumMod val="50000"/>
          </a:schemeClr>
        </a:solidFill>
        <a:ln w="9525" cap="flat" cmpd="sng" algn="ctr">
          <a:solidFill>
            <a:schemeClr val="accent1">
              <a:shade val="50000"/>
              <a:hueOff val="257272"/>
              <a:satOff val="-68973"/>
              <a:lumOff val="5649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Safeguard patient satisfaction levels</a:t>
          </a:r>
          <a:endParaRPr lang="en-US" sz="1400" kern="1200" dirty="0"/>
        </a:p>
      </dsp:txBody>
      <dsp:txXfrm>
        <a:off x="6291765" y="1315528"/>
        <a:ext cx="2756296" cy="862127"/>
      </dsp:txXfrm>
    </dsp:sp>
    <dsp:sp modelId="{728442F4-AFC7-4610-968C-40F739E58043}">
      <dsp:nvSpPr>
        <dsp:cNvPr id="0" name=""/>
        <dsp:cNvSpPr/>
      </dsp:nvSpPr>
      <dsp:spPr>
        <a:xfrm>
          <a:off x="6291765" y="2177656"/>
          <a:ext cx="2756296" cy="3643644"/>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Char char="ü"/>
          </a:pPr>
          <a:r>
            <a:rPr lang="en-US" sz="1200" kern="1200" dirty="0"/>
            <a:t>Refer all patient complaints about ATRIO directly to the health plan for timely resolution.</a:t>
          </a:r>
        </a:p>
        <a:p>
          <a:pPr marL="114300" lvl="1" indent="-114300" algn="l" defTabSz="533400">
            <a:lnSpc>
              <a:spcPct val="90000"/>
            </a:lnSpc>
            <a:spcBef>
              <a:spcPct val="0"/>
            </a:spcBef>
            <a:spcAft>
              <a:spcPct val="15000"/>
            </a:spcAft>
            <a:buFont typeface="Wingdings" panose="05000000000000000000" pitchFamily="2" charset="2"/>
            <a:buChar char="ü"/>
          </a:pPr>
          <a:endParaRPr lang="en-US" sz="1200" kern="1200" dirty="0"/>
        </a:p>
        <a:p>
          <a:pPr marL="114300" lvl="1" indent="-114300" algn="l" defTabSz="533400">
            <a:lnSpc>
              <a:spcPct val="90000"/>
            </a:lnSpc>
            <a:spcBef>
              <a:spcPct val="0"/>
            </a:spcBef>
            <a:spcAft>
              <a:spcPct val="15000"/>
            </a:spcAft>
            <a:buFont typeface="Wingdings" panose="05000000000000000000" pitchFamily="2" charset="2"/>
            <a:buChar char="ü"/>
          </a:pPr>
          <a:r>
            <a:rPr lang="en-US" sz="1200" kern="1200" dirty="0"/>
            <a:t>Address members' mental and physical health during the office visit.</a:t>
          </a:r>
        </a:p>
        <a:p>
          <a:pPr marL="114300" lvl="1" indent="-114300" algn="l" defTabSz="533400">
            <a:lnSpc>
              <a:spcPct val="90000"/>
            </a:lnSpc>
            <a:spcBef>
              <a:spcPct val="0"/>
            </a:spcBef>
            <a:spcAft>
              <a:spcPct val="15000"/>
            </a:spcAft>
            <a:buFont typeface="Wingdings" panose="05000000000000000000" pitchFamily="2" charset="2"/>
            <a:buChar char="ü"/>
          </a:pPr>
          <a:endParaRPr lang="en-US" sz="1200" kern="1200" dirty="0"/>
        </a:p>
        <a:p>
          <a:pPr marL="114300" lvl="1" indent="-114300" algn="l" defTabSz="533400">
            <a:lnSpc>
              <a:spcPct val="90000"/>
            </a:lnSpc>
            <a:spcBef>
              <a:spcPct val="0"/>
            </a:spcBef>
            <a:spcAft>
              <a:spcPct val="15000"/>
            </a:spcAft>
            <a:buFont typeface="Wingdings" panose="05000000000000000000" pitchFamily="2" charset="2"/>
            <a:buChar char="ü"/>
          </a:pPr>
          <a:r>
            <a:rPr lang="en-US" sz="1200" kern="1200" dirty="0"/>
            <a:t>Make customer service the highest priority within your practice setting.</a:t>
          </a:r>
        </a:p>
        <a:p>
          <a:pPr marL="57150" lvl="1" indent="-57150" algn="l" defTabSz="444500">
            <a:lnSpc>
              <a:spcPct val="90000"/>
            </a:lnSpc>
            <a:spcBef>
              <a:spcPct val="0"/>
            </a:spcBef>
            <a:spcAft>
              <a:spcPct val="15000"/>
            </a:spcAft>
            <a:buFont typeface="Wingdings" panose="05000000000000000000" pitchFamily="2" charset="2"/>
            <a:buChar char="ü"/>
          </a:pPr>
          <a:endParaRPr lang="en-US" sz="1000" kern="1200" dirty="0"/>
        </a:p>
      </dsp:txBody>
      <dsp:txXfrm>
        <a:off x="6291765" y="2177656"/>
        <a:ext cx="2756296" cy="3643644"/>
      </dsp:txXfrm>
    </dsp:sp>
    <dsp:sp modelId="{32BD3A2C-22A0-49C0-9803-3085C798DBDC}">
      <dsp:nvSpPr>
        <dsp:cNvPr id="0" name=""/>
        <dsp:cNvSpPr/>
      </dsp:nvSpPr>
      <dsp:spPr>
        <a:xfrm>
          <a:off x="9433944" y="1315528"/>
          <a:ext cx="2756296" cy="862127"/>
        </a:xfrm>
        <a:prstGeom prst="rect">
          <a:avLst/>
        </a:prstGeom>
        <a:gradFill rotWithShape="0">
          <a:gsLst>
            <a:gs pos="0">
              <a:schemeClr val="accent1">
                <a:shade val="50000"/>
                <a:hueOff val="128636"/>
                <a:satOff val="-34486"/>
                <a:lumOff val="28249"/>
                <a:alphaOff val="0"/>
                <a:shade val="51000"/>
                <a:satMod val="130000"/>
              </a:schemeClr>
            </a:gs>
            <a:gs pos="80000">
              <a:schemeClr val="accent1">
                <a:shade val="50000"/>
                <a:hueOff val="128636"/>
                <a:satOff val="-34486"/>
                <a:lumOff val="28249"/>
                <a:alphaOff val="0"/>
                <a:shade val="93000"/>
                <a:satMod val="130000"/>
              </a:schemeClr>
            </a:gs>
            <a:gs pos="100000">
              <a:schemeClr val="accent1">
                <a:shade val="50000"/>
                <a:hueOff val="128636"/>
                <a:satOff val="-34486"/>
                <a:lumOff val="28249"/>
                <a:alphaOff val="0"/>
                <a:shade val="94000"/>
                <a:satMod val="135000"/>
              </a:schemeClr>
            </a:gs>
          </a:gsLst>
          <a:lin ang="16200000" scaled="0"/>
        </a:gradFill>
        <a:ln w="9525" cap="flat" cmpd="sng" algn="ctr">
          <a:solidFill>
            <a:schemeClr val="accent1">
              <a:shade val="50000"/>
              <a:hueOff val="128636"/>
              <a:satOff val="-34486"/>
              <a:lumOff val="2824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Ensure patients know the importance of taking their medications to maximize the benefits of their treatment</a:t>
          </a:r>
          <a:endParaRPr lang="en-US" sz="1400" kern="1200" dirty="0"/>
        </a:p>
      </dsp:txBody>
      <dsp:txXfrm>
        <a:off x="9433944" y="1315528"/>
        <a:ext cx="2756296" cy="862127"/>
      </dsp:txXfrm>
    </dsp:sp>
    <dsp:sp modelId="{CAA71707-C314-451C-A3FF-BC5D2D61A3D1}">
      <dsp:nvSpPr>
        <dsp:cNvPr id="0" name=""/>
        <dsp:cNvSpPr/>
      </dsp:nvSpPr>
      <dsp:spPr>
        <a:xfrm>
          <a:off x="9433944" y="2177656"/>
          <a:ext cx="2756296" cy="3643644"/>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Char char="ü"/>
          </a:pPr>
          <a:r>
            <a:rPr lang="en-US" sz="1200" kern="1200" dirty="0"/>
            <a:t>Assist patients with medication adherence goals to support the treatment of diabetes, hypertension, &amp; cholesterol control.</a:t>
          </a:r>
        </a:p>
        <a:p>
          <a:pPr marL="114300" lvl="1" indent="-114300" algn="l" defTabSz="533400">
            <a:lnSpc>
              <a:spcPct val="90000"/>
            </a:lnSpc>
            <a:spcBef>
              <a:spcPct val="0"/>
            </a:spcBef>
            <a:spcAft>
              <a:spcPct val="15000"/>
            </a:spcAft>
            <a:buFont typeface="Wingdings" panose="05000000000000000000" pitchFamily="2" charset="2"/>
            <a:buChar char="ü"/>
          </a:pPr>
          <a:endParaRPr lang="en-US" sz="1200" kern="1200" dirty="0"/>
        </a:p>
        <a:p>
          <a:pPr marL="114300" lvl="1" indent="-114300" algn="l" defTabSz="533400">
            <a:lnSpc>
              <a:spcPct val="90000"/>
            </a:lnSpc>
            <a:spcBef>
              <a:spcPct val="0"/>
            </a:spcBef>
            <a:spcAft>
              <a:spcPct val="15000"/>
            </a:spcAft>
            <a:buFont typeface="Wingdings" panose="05000000000000000000" pitchFamily="2" charset="2"/>
            <a:buChar char="ü"/>
          </a:pPr>
          <a:r>
            <a:rPr lang="en-US" sz="1200" kern="1200" dirty="0"/>
            <a:t>Help identify barriers to adherence.</a:t>
          </a:r>
        </a:p>
        <a:p>
          <a:pPr marL="114300" lvl="1" indent="-114300" algn="l" defTabSz="533400">
            <a:lnSpc>
              <a:spcPct val="90000"/>
            </a:lnSpc>
            <a:spcBef>
              <a:spcPct val="0"/>
            </a:spcBef>
            <a:spcAft>
              <a:spcPct val="15000"/>
            </a:spcAft>
            <a:buFont typeface="Wingdings" panose="05000000000000000000" pitchFamily="2" charset="2"/>
            <a:buChar char="ü"/>
          </a:pPr>
          <a:endParaRPr lang="en-US" sz="1200" kern="1200" dirty="0"/>
        </a:p>
        <a:p>
          <a:pPr marL="114300" lvl="1" indent="-114300" algn="l" defTabSz="533400">
            <a:lnSpc>
              <a:spcPct val="90000"/>
            </a:lnSpc>
            <a:spcBef>
              <a:spcPct val="0"/>
            </a:spcBef>
            <a:spcAft>
              <a:spcPct val="15000"/>
            </a:spcAft>
            <a:buFont typeface="Wingdings" panose="05000000000000000000" pitchFamily="2" charset="2"/>
            <a:buChar char="ü"/>
          </a:pPr>
          <a:r>
            <a:rPr lang="en-US" sz="1200" kern="1200" dirty="0"/>
            <a:t>Encourage patients with multiple conditions &amp; medications to participate in ATRIO’s program for Medication Therapy Management (MTM). If a pharmacist contacts you about recommendations as a result of a MTM review, review the suggested recommendations.</a:t>
          </a:r>
        </a:p>
        <a:p>
          <a:pPr marL="114300" lvl="1" indent="-114300" algn="l" defTabSz="533400">
            <a:lnSpc>
              <a:spcPct val="90000"/>
            </a:lnSpc>
            <a:spcBef>
              <a:spcPct val="0"/>
            </a:spcBef>
            <a:spcAft>
              <a:spcPct val="15000"/>
            </a:spcAft>
            <a:buFont typeface="Wingdings" panose="05000000000000000000" pitchFamily="2" charset="2"/>
            <a:buChar char="ü"/>
          </a:pPr>
          <a:endParaRPr lang="en-US" sz="1200" kern="1200" dirty="0"/>
        </a:p>
        <a:p>
          <a:pPr marL="114300" lvl="1" indent="-114300" algn="l" defTabSz="533400">
            <a:lnSpc>
              <a:spcPct val="90000"/>
            </a:lnSpc>
            <a:spcBef>
              <a:spcPct val="0"/>
            </a:spcBef>
            <a:spcAft>
              <a:spcPct val="15000"/>
            </a:spcAft>
            <a:buFont typeface="Wingdings" panose="05000000000000000000" pitchFamily="2" charset="2"/>
            <a:buChar char="ü"/>
          </a:pPr>
          <a:r>
            <a:rPr lang="en-US" sz="1200" kern="1200" dirty="0"/>
            <a:t>Ensure patients discharged from hospitals or skilled facilities have their current medications reconciled against their discharge medications within 30 days of discharge</a:t>
          </a:r>
        </a:p>
      </dsp:txBody>
      <dsp:txXfrm>
        <a:off x="9433944" y="2177656"/>
        <a:ext cx="2756296" cy="364364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450A94-99BC-4896-B052-742677BEE9BC}" type="datetimeFigureOut">
              <a:rPr lang="en-US" smtClean="0"/>
              <a:t>9/5/2023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4DE91-D55B-40C4-AC31-48FE9CFAFD70}" type="slidenum">
              <a:rPr lang="en-US" smtClean="0"/>
              <a:t>‹#›</a:t>
            </a:fld>
            <a:endParaRPr lang="en-US"/>
          </a:p>
        </p:txBody>
      </p:sp>
    </p:spTree>
    <p:extLst>
      <p:ext uri="{BB962C8B-B14F-4D97-AF65-F5344CB8AC3E}">
        <p14:creationId xmlns:p14="http://schemas.microsoft.com/office/powerpoint/2010/main" val="204197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4B5413-E55B-AA49-AC33-BE70E5AB3779}" type="slidenum">
              <a:rPr lang="en-US" smtClean="0"/>
              <a:t>2</a:t>
            </a:fld>
            <a:endParaRPr lang="en-US"/>
          </a:p>
        </p:txBody>
      </p:sp>
    </p:spTree>
    <p:extLst>
      <p:ext uri="{BB962C8B-B14F-4D97-AF65-F5344CB8AC3E}">
        <p14:creationId xmlns:p14="http://schemas.microsoft.com/office/powerpoint/2010/main" val="162707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Claims Team</a:t>
            </a:r>
          </a:p>
        </p:txBody>
      </p:sp>
      <p:sp>
        <p:nvSpPr>
          <p:cNvPr id="4" name="Slide Number Placeholder 3"/>
          <p:cNvSpPr>
            <a:spLocks noGrp="1"/>
          </p:cNvSpPr>
          <p:nvPr>
            <p:ph type="sldNum" sz="quarter" idx="5"/>
          </p:nvPr>
        </p:nvSpPr>
        <p:spPr/>
        <p:txBody>
          <a:bodyPr/>
          <a:lstStyle/>
          <a:p>
            <a:fld id="{0C4B5413-E55B-AA49-AC33-BE70E5AB3779}" type="slidenum">
              <a:rPr lang="en-US" smtClean="0"/>
              <a:t>6</a:t>
            </a:fld>
            <a:endParaRPr lang="en-US"/>
          </a:p>
        </p:txBody>
      </p:sp>
    </p:spTree>
    <p:extLst>
      <p:ext uri="{BB962C8B-B14F-4D97-AF65-F5344CB8AC3E}">
        <p14:creationId xmlns:p14="http://schemas.microsoft.com/office/powerpoint/2010/main" val="199917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5725"/>
            <a:ext cx="3841750" cy="2160588"/>
          </a:xfrm>
        </p:spPr>
      </p:sp>
      <p:sp>
        <p:nvSpPr>
          <p:cNvPr id="3" name="Notes Placeholder 2"/>
          <p:cNvSpPr>
            <a:spLocks noGrp="1"/>
          </p:cNvSpPr>
          <p:nvPr>
            <p:ph type="body" idx="1"/>
          </p:nvPr>
        </p:nvSpPr>
        <p:spPr>
          <a:xfrm>
            <a:off x="274320" y="2246313"/>
            <a:ext cx="6118860" cy="6232208"/>
          </a:xfrm>
        </p:spPr>
        <p:txBody>
          <a:bodyPr/>
          <a:lstStyle/>
          <a:p>
            <a:endParaRPr lang="en-US" dirty="0"/>
          </a:p>
        </p:txBody>
      </p:sp>
      <p:sp>
        <p:nvSpPr>
          <p:cNvPr id="4" name="Slide Number Placeholder 3"/>
          <p:cNvSpPr>
            <a:spLocks noGrp="1"/>
          </p:cNvSpPr>
          <p:nvPr>
            <p:ph type="sldNum" sz="quarter" idx="5"/>
          </p:nvPr>
        </p:nvSpPr>
        <p:spPr/>
        <p:txBody>
          <a:bodyPr/>
          <a:lstStyle/>
          <a:p>
            <a:fld id="{77265BBE-924A-4371-BE36-A97C2B0ED08E}" type="slidenum">
              <a:rPr lang="en-US" smtClean="0"/>
              <a:t>7</a:t>
            </a:fld>
            <a:endParaRPr lang="en-US" dirty="0"/>
          </a:p>
        </p:txBody>
      </p:sp>
    </p:spTree>
    <p:extLst>
      <p:ext uri="{BB962C8B-B14F-4D97-AF65-F5344CB8AC3E}">
        <p14:creationId xmlns:p14="http://schemas.microsoft.com/office/powerpoint/2010/main" val="3262358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4B5413-E55B-AA49-AC33-BE70E5AB3779}" type="slidenum">
              <a:rPr lang="en-US" smtClean="0"/>
              <a:t>10</a:t>
            </a:fld>
            <a:endParaRPr lang="en-US"/>
          </a:p>
        </p:txBody>
      </p:sp>
    </p:spTree>
    <p:extLst>
      <p:ext uri="{BB962C8B-B14F-4D97-AF65-F5344CB8AC3E}">
        <p14:creationId xmlns:p14="http://schemas.microsoft.com/office/powerpoint/2010/main" val="799401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Claims Team</a:t>
            </a:r>
          </a:p>
        </p:txBody>
      </p:sp>
      <p:sp>
        <p:nvSpPr>
          <p:cNvPr id="4" name="Slide Number Placeholder 3"/>
          <p:cNvSpPr>
            <a:spLocks noGrp="1"/>
          </p:cNvSpPr>
          <p:nvPr>
            <p:ph type="sldNum" sz="quarter" idx="5"/>
          </p:nvPr>
        </p:nvSpPr>
        <p:spPr/>
        <p:txBody>
          <a:bodyPr/>
          <a:lstStyle/>
          <a:p>
            <a:fld id="{0C4B5413-E55B-AA49-AC33-BE70E5AB3779}" type="slidenum">
              <a:rPr lang="en-US" smtClean="0"/>
              <a:t>20</a:t>
            </a:fld>
            <a:endParaRPr lang="en-US"/>
          </a:p>
        </p:txBody>
      </p:sp>
    </p:spTree>
    <p:extLst>
      <p:ext uri="{BB962C8B-B14F-4D97-AF65-F5344CB8AC3E}">
        <p14:creationId xmlns:p14="http://schemas.microsoft.com/office/powerpoint/2010/main" val="3037494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Claims Team</a:t>
            </a:r>
          </a:p>
        </p:txBody>
      </p:sp>
      <p:sp>
        <p:nvSpPr>
          <p:cNvPr id="4" name="Slide Number Placeholder 3"/>
          <p:cNvSpPr>
            <a:spLocks noGrp="1"/>
          </p:cNvSpPr>
          <p:nvPr>
            <p:ph type="sldNum" sz="quarter" idx="5"/>
          </p:nvPr>
        </p:nvSpPr>
        <p:spPr/>
        <p:txBody>
          <a:bodyPr/>
          <a:lstStyle/>
          <a:p>
            <a:fld id="{0C4B5413-E55B-AA49-AC33-BE70E5AB3779}" type="slidenum">
              <a:rPr lang="en-US" smtClean="0"/>
              <a:t>21</a:t>
            </a:fld>
            <a:endParaRPr lang="en-US"/>
          </a:p>
        </p:txBody>
      </p:sp>
    </p:spTree>
    <p:extLst>
      <p:ext uri="{BB962C8B-B14F-4D97-AF65-F5344CB8AC3E}">
        <p14:creationId xmlns:p14="http://schemas.microsoft.com/office/powerpoint/2010/main" val="1105096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CEF62-3C12-46C4-9BFC-E66D8407C878}" type="slidenum">
              <a:rPr kumimoji="0" lang="en-ID" sz="1200" b="0" i="0" u="none" strike="noStrike" kern="1200" cap="none" spc="0" normalizeH="0" baseline="0" noProof="0" smtClean="0">
                <a:ln>
                  <a:noFill/>
                </a:ln>
                <a:solidFill>
                  <a:prstClr val="black"/>
                </a:solidFill>
                <a:effectLst/>
                <a:uLnTx/>
                <a:uFillTx/>
                <a:latin typeface="Open Sans Light" panose="020B03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ID" sz="1200" b="0" i="0" u="none" strike="noStrike" kern="1200" cap="none" spc="0" normalizeH="0" baseline="0" noProof="0">
              <a:ln>
                <a:noFill/>
              </a:ln>
              <a:solidFill>
                <a:prstClr val="black"/>
              </a:solidFill>
              <a:effectLst/>
              <a:uLnTx/>
              <a:uFillTx/>
              <a:latin typeface="Open Sans Light" panose="020B0306030504020204" pitchFamily="34" charset="0"/>
              <a:ea typeface="+mn-ea"/>
              <a:cs typeface="+mn-cs"/>
            </a:endParaRPr>
          </a:p>
        </p:txBody>
      </p:sp>
    </p:spTree>
    <p:extLst>
      <p:ext uri="{BB962C8B-B14F-4D97-AF65-F5344CB8AC3E}">
        <p14:creationId xmlns:p14="http://schemas.microsoft.com/office/powerpoint/2010/main" val="2418001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428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1BD735-0130-FE40-B07A-16A36299ADCF}"/>
              </a:ext>
            </a:extLst>
          </p:cNvPr>
          <p:cNvSpPr>
            <a:spLocks noGrp="1"/>
          </p:cNvSpPr>
          <p:nvPr>
            <p:ph type="sldNum" sz="quarter" idx="4294967295"/>
          </p:nvPr>
        </p:nvSpPr>
        <p:spPr>
          <a:xfrm>
            <a:off x="9347200" y="6356351"/>
            <a:ext cx="2844800" cy="366183"/>
          </a:xfrm>
          <a:prstGeom prst="rect">
            <a:avLst/>
          </a:prstGeo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08186383-8D6A-4AC9-9ACC-1035AF233B0C}" type="slidenum">
              <a:rPr kumimoji="0" lang="en-US" sz="1467"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467"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48EE3FB2-DE96-2B40-BC49-984BB7250714}"/>
              </a:ext>
            </a:extLst>
          </p:cNvPr>
          <p:cNvSpPr/>
          <p:nvPr userDrawn="1"/>
        </p:nvSpPr>
        <p:spPr>
          <a:xfrm>
            <a:off x="0" y="6356351"/>
            <a:ext cx="12192000" cy="508000"/>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4" name="Picture 3" descr="Shape, rectangle&#10;&#10;Description automatically generated">
            <a:extLst>
              <a:ext uri="{FF2B5EF4-FFF2-40B4-BE49-F238E27FC236}">
                <a16:creationId xmlns:a16="http://schemas.microsoft.com/office/drawing/2014/main" id="{2C9DC38D-BE9A-E74D-8702-15B3590B78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506220"/>
            <a:ext cx="10177293" cy="703817"/>
          </a:xfrm>
          <a:prstGeom prst="rect">
            <a:avLst/>
          </a:prstGeom>
        </p:spPr>
      </p:pic>
      <p:pic>
        <p:nvPicPr>
          <p:cNvPr id="5" name="Picture 4" descr="A picture containing text, sign&#10;&#10;Description automatically generated">
            <a:extLst>
              <a:ext uri="{FF2B5EF4-FFF2-40B4-BE49-F238E27FC236}">
                <a16:creationId xmlns:a16="http://schemas.microsoft.com/office/drawing/2014/main" id="{E16295B4-D6ED-344F-9A3A-B9B9A46D02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53674" y="515552"/>
            <a:ext cx="1325527" cy="771099"/>
          </a:xfrm>
          <a:prstGeom prst="rect">
            <a:avLst/>
          </a:prstGeom>
        </p:spPr>
      </p:pic>
      <p:sp>
        <p:nvSpPr>
          <p:cNvPr id="8" name="Title 1">
            <a:extLst>
              <a:ext uri="{FF2B5EF4-FFF2-40B4-BE49-F238E27FC236}">
                <a16:creationId xmlns:a16="http://schemas.microsoft.com/office/drawing/2014/main" id="{8084C43E-C3B0-8A4B-8B51-4B4A1BB382AA}"/>
              </a:ext>
            </a:extLst>
          </p:cNvPr>
          <p:cNvSpPr txBox="1">
            <a:spLocks/>
          </p:cNvSpPr>
          <p:nvPr userDrawn="1"/>
        </p:nvSpPr>
        <p:spPr>
          <a:xfrm>
            <a:off x="8124450" y="6400757"/>
            <a:ext cx="4071101" cy="419187"/>
          </a:xfrm>
          <a:prstGeom prst="rect">
            <a:avLst/>
          </a:prstGeom>
        </p:spPr>
        <p:txBody>
          <a:bodyPr vert="horz" lIns="121920" tIns="60960" rIns="121920" bIns="60960" rtlCol="0" anchor="t" anchorCtr="0">
            <a:noAutofit/>
          </a:bodyPr>
          <a:lstStyle>
            <a:lvl1pPr algn="ctr" defTabSz="914400" rtl="0" eaLnBrk="1" latinLnBrk="0" hangingPunct="1">
              <a:spcBef>
                <a:spcPct val="0"/>
              </a:spcBef>
              <a:buNone/>
              <a:defRPr lang="en-US" sz="4400" b="0" kern="1200" cap="all" dirty="0">
                <a:solidFill>
                  <a:srgbClr val="202020"/>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1867" b="1" i="0" u="none" strike="noStrike" kern="1200" cap="none" spc="0" normalizeH="0" baseline="0" noProof="0" dirty="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Value.  Compassion.  Service.</a:t>
            </a:r>
            <a:endParaRPr kumimoji="0" lang="en-US" sz="1867" b="1" i="0" u="none" strike="noStrike" kern="1200" cap="all" spc="0" normalizeH="0" baseline="0" noProof="0" dirty="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9" name="TextBox 8">
            <a:extLst>
              <a:ext uri="{FF2B5EF4-FFF2-40B4-BE49-F238E27FC236}">
                <a16:creationId xmlns:a16="http://schemas.microsoft.com/office/drawing/2014/main" id="{8CBD0B53-CDCC-F440-A9C1-233D0E0CD40E}"/>
              </a:ext>
            </a:extLst>
          </p:cNvPr>
          <p:cNvSpPr txBox="1"/>
          <p:nvPr userDrawn="1"/>
        </p:nvSpPr>
        <p:spPr>
          <a:xfrm>
            <a:off x="455521" y="6505669"/>
            <a:ext cx="3173712" cy="230832"/>
          </a:xfrm>
          <a:prstGeom prst="rect">
            <a:avLst/>
          </a:prstGeom>
          <a:noFill/>
        </p:spPr>
        <p:txBody>
          <a:bodyPr wrap="square" rtlCol="0">
            <a:spAutoFit/>
          </a:bodyPr>
          <a:lstStyle/>
          <a:p>
            <a:pPr defTabSz="914377"/>
            <a:r>
              <a:rPr lang="en-US" sz="900" dirty="0">
                <a:solidFill>
                  <a:prstClr val="white"/>
                </a:solidFill>
                <a:latin typeface="Nunito SemiBold" panose="00000700000000000000" pitchFamily="2" charset="0"/>
              </a:rPr>
              <a:t>Confidential – </a:t>
            </a:r>
            <a:r>
              <a:rPr lang="en-US" sz="900" dirty="0">
                <a:solidFill>
                  <a:prstClr val="white"/>
                </a:solidFill>
                <a:latin typeface="Nunito Light" panose="00000400000000000000" pitchFamily="2" charset="0"/>
              </a:rPr>
              <a:t>Not Intended for Distribution</a:t>
            </a:r>
          </a:p>
        </p:txBody>
      </p:sp>
      <p:sp>
        <p:nvSpPr>
          <p:cNvPr id="12" name="Text Placeholder 14">
            <a:extLst>
              <a:ext uri="{FF2B5EF4-FFF2-40B4-BE49-F238E27FC236}">
                <a16:creationId xmlns:a16="http://schemas.microsoft.com/office/drawing/2014/main" id="{2B732B2C-2BC6-6449-A12D-95867B66670E}"/>
              </a:ext>
            </a:extLst>
          </p:cNvPr>
          <p:cNvSpPr>
            <a:spLocks noGrp="1"/>
          </p:cNvSpPr>
          <p:nvPr>
            <p:ph type="body" sz="quarter" idx="11" hasCustomPrompt="1"/>
          </p:nvPr>
        </p:nvSpPr>
        <p:spPr>
          <a:xfrm>
            <a:off x="1757629" y="600253"/>
            <a:ext cx="6815016" cy="508000"/>
          </a:xfrm>
          <a:prstGeom prst="rect">
            <a:avLst/>
          </a:prstGeom>
        </p:spPr>
        <p:txBody>
          <a:bodyPr lIns="0" tIns="0" rIns="0" bIns="0"/>
          <a:lstStyle>
            <a:lvl1pPr marL="0" indent="0">
              <a:lnSpc>
                <a:spcPct val="100000"/>
              </a:lnSpc>
              <a:buNone/>
              <a:defRPr sz="3733" b="0" i="0">
                <a:solidFill>
                  <a:schemeClr val="bg1"/>
                </a:solidFill>
                <a:latin typeface="Nunito" pitchFamily="2" charset="77"/>
                <a:ea typeface="Open Sans" panose="020B0606030504020204" pitchFamily="34" charset="0"/>
                <a:cs typeface="Open Sans" panose="020B0606030504020204" pitchFamily="34" charset="0"/>
              </a:defRPr>
            </a:lvl1pPr>
          </a:lstStyle>
          <a:p>
            <a:pPr lvl="0"/>
            <a:r>
              <a:rPr lang="en-US" dirty="0"/>
              <a:t>Edit Headline</a:t>
            </a:r>
          </a:p>
        </p:txBody>
      </p:sp>
    </p:spTree>
    <p:extLst>
      <p:ext uri="{BB962C8B-B14F-4D97-AF65-F5344CB8AC3E}">
        <p14:creationId xmlns:p14="http://schemas.microsoft.com/office/powerpoint/2010/main" val="1765411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en-US"/>
              <a:t>Click to edit Master title style</a:t>
            </a:r>
            <a:endParaRPr lang="en-US" dirty="0"/>
          </a:p>
        </p:txBody>
      </p:sp>
      <p:sp>
        <p:nvSpPr>
          <p:cNvPr id="4" name="Content Placeholder 3"/>
          <p:cNvSpPr>
            <a:spLocks noGrp="1"/>
          </p:cNvSpPr>
          <p:nvPr>
            <p:ph sz="quarter" idx="10"/>
          </p:nvPr>
        </p:nvSpPr>
        <p:spPr>
          <a:xfrm>
            <a:off x="849314" y="1381126"/>
            <a:ext cx="10496551" cy="4721225"/>
          </a:xfrm>
        </p:spPr>
        <p:txBody>
          <a:bodyPr>
            <a:normAutofit/>
          </a:bodyPr>
          <a:lstStyle>
            <a:lvl1pPr marL="288918" indent="-288918">
              <a:spcBef>
                <a:spcPts val="300"/>
              </a:spcBef>
              <a:spcAft>
                <a:spcPts val="300"/>
              </a:spcAft>
              <a:buClr>
                <a:schemeClr val="tx2"/>
              </a:buClr>
              <a:buFont typeface="Wingdings" pitchFamily="2" charset="2"/>
              <a:buChar char="§"/>
              <a:defRPr sz="2000"/>
            </a:lvl1pPr>
            <a:lvl2pPr>
              <a:spcBef>
                <a:spcPts val="300"/>
              </a:spcBef>
              <a:spcAft>
                <a:spcPts val="300"/>
              </a:spcAft>
              <a:defRPr sz="1800">
                <a:solidFill>
                  <a:schemeClr val="accent3"/>
                </a:solidFill>
              </a:defRPr>
            </a:lvl2pPr>
            <a:lvl3pPr>
              <a:spcBef>
                <a:spcPts val="300"/>
              </a:spcBef>
              <a:spcAft>
                <a:spcPts val="300"/>
              </a:spcAft>
              <a:defRPr sz="1600">
                <a:solidFill>
                  <a:schemeClr val="accent3"/>
                </a:solidFill>
              </a:defRPr>
            </a:lvl3pPr>
            <a:lvl4pPr marL="1082648" indent="-292093">
              <a:spcBef>
                <a:spcPts val="300"/>
              </a:spcBef>
              <a:spcAft>
                <a:spcPts val="300"/>
              </a:spcAft>
              <a:buFont typeface="Arial" panose="020B0604020202020204" pitchFamily="34" charset="0"/>
              <a:buChar char="•"/>
              <a:defRPr sz="1400">
                <a:solidFill>
                  <a:schemeClr val="accent3"/>
                </a:solidFill>
              </a:defRPr>
            </a:lvl4pPr>
            <a:lvl5pPr marL="1425539" indent="-295267">
              <a:spcBef>
                <a:spcPts val="300"/>
              </a:spcBef>
              <a:spcAft>
                <a:spcPts val="300"/>
              </a:spcAft>
              <a:buFont typeface="Arial" panose="020B0604020202020204" pitchFamily="34" charset="0"/>
              <a:buChar char="•"/>
              <a:defRPr sz="12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hape 2"/>
          <p:cNvSpPr/>
          <p:nvPr userDrawn="1"/>
        </p:nvSpPr>
        <p:spPr>
          <a:xfrm>
            <a:off x="622170" y="1272619"/>
            <a:ext cx="10963375" cy="3688"/>
          </a:xfrm>
          <a:prstGeom prst="line">
            <a:avLst/>
          </a:prstGeom>
          <a:ln w="12700">
            <a:solidFill>
              <a:srgbClr val="EEEFF3"/>
            </a:solidFill>
            <a:miter lim="400000"/>
          </a:ln>
        </p:spPr>
        <p:txBody>
          <a:bodyPr lIns="17144" tIns="17144" rIns="17144" bIns="17144"/>
          <a:lstStyle/>
          <a:p>
            <a:pPr algn="ctr" defTabSz="412740" hangingPunct="0">
              <a:defRPr sz="2500">
                <a:latin typeface="Open Sans Semibold"/>
                <a:ea typeface="Open Sans Semibold"/>
                <a:cs typeface="Open Sans Semibold"/>
                <a:sym typeface="Open Sans Semibold"/>
              </a:defRPr>
            </a:pPr>
            <a:endParaRPr sz="2500" b="0" i="0" kern="0" dirty="0">
              <a:solidFill>
                <a:srgbClr val="000000"/>
              </a:solidFill>
              <a:latin typeface="Calibri" panose="020F0502020204030204" pitchFamily="34" charset="0"/>
              <a:ea typeface="Open Sans Semibold"/>
              <a:cs typeface="Calibri" panose="020F0502020204030204" pitchFamily="34" charset="0"/>
              <a:sym typeface="Open Sans Semibold"/>
            </a:endParaRPr>
          </a:p>
        </p:txBody>
      </p:sp>
    </p:spTree>
    <p:extLst>
      <p:ext uri="{BB962C8B-B14F-4D97-AF65-F5344CB8AC3E}">
        <p14:creationId xmlns:p14="http://schemas.microsoft.com/office/powerpoint/2010/main" val="402507842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E1B143-5599-CC4A-8257-CC9BFEF5F43A}"/>
              </a:ext>
            </a:extLst>
          </p:cNvPr>
          <p:cNvSpPr txBox="1"/>
          <p:nvPr userDrawn="1"/>
        </p:nvSpPr>
        <p:spPr>
          <a:xfrm>
            <a:off x="492471" y="6492850"/>
            <a:ext cx="2380284" cy="196208"/>
          </a:xfrm>
          <a:prstGeom prst="rect">
            <a:avLst/>
          </a:prstGeom>
          <a:noFill/>
        </p:spPr>
        <p:txBody>
          <a:bodyPr wrap="square" rtlCol="0">
            <a:spAutoFit/>
          </a:bodyPr>
          <a:lstStyle/>
          <a:p>
            <a:pPr defTabSz="914377">
              <a:defRPr/>
            </a:pPr>
            <a:r>
              <a:rPr lang="en-US" sz="675" dirty="0">
                <a:solidFill>
                  <a:srgbClr val="005A65"/>
                </a:solidFill>
                <a:latin typeface="Nunito SemiBold" panose="00000700000000000000" pitchFamily="2" charset="0"/>
              </a:rPr>
              <a:t>Confidential – </a:t>
            </a:r>
            <a:r>
              <a:rPr lang="en-US" sz="675" dirty="0">
                <a:solidFill>
                  <a:srgbClr val="005A65"/>
                </a:solidFill>
                <a:latin typeface="Nunito Light" panose="00000400000000000000" pitchFamily="2" charset="0"/>
              </a:rPr>
              <a:t>Not Intended for Distribution</a:t>
            </a:r>
          </a:p>
        </p:txBody>
      </p:sp>
      <p:sp>
        <p:nvSpPr>
          <p:cNvPr id="7" name="Text Placeholder 14">
            <a:extLst>
              <a:ext uri="{FF2B5EF4-FFF2-40B4-BE49-F238E27FC236}">
                <a16:creationId xmlns:a16="http://schemas.microsoft.com/office/drawing/2014/main" id="{FE8101E1-A5AE-D74B-B317-7EB4F48CC54E}"/>
              </a:ext>
            </a:extLst>
          </p:cNvPr>
          <p:cNvSpPr>
            <a:spLocks noGrp="1"/>
          </p:cNvSpPr>
          <p:nvPr>
            <p:ph type="body" sz="quarter" idx="12" hasCustomPrompt="1"/>
          </p:nvPr>
        </p:nvSpPr>
        <p:spPr>
          <a:xfrm>
            <a:off x="1162439" y="1598383"/>
            <a:ext cx="9100244" cy="4127892"/>
          </a:xfrm>
          <a:prstGeom prst="rect">
            <a:avLst/>
          </a:prstGeom>
        </p:spPr>
        <p:txBody>
          <a:bodyPr lIns="0" tIns="0" rIns="0" bIns="0"/>
          <a:lstStyle>
            <a:lvl1pPr marL="380990" indent="-380990">
              <a:lnSpc>
                <a:spcPct val="200000"/>
              </a:lnSpc>
              <a:spcBef>
                <a:spcPts val="0"/>
              </a:spcBef>
              <a:buClr>
                <a:schemeClr val="accent1"/>
              </a:buClr>
              <a:buSzPct val="100000"/>
              <a:buFont typeface="Arial" panose="020B0604020202020204" pitchFamily="34" charset="0"/>
              <a:buChar char="•"/>
              <a:defRPr sz="1867" b="0" i="0">
                <a:solidFill>
                  <a:schemeClr val="tx1"/>
                </a:solidFill>
                <a:latin typeface="Nunito" pitchFamily="2" charset="77"/>
                <a:ea typeface="Open Sans" panose="020B0606030504020204" pitchFamily="34" charset="0"/>
                <a:cs typeface="Open Sans" panose="020B0606030504020204" pitchFamily="34" charset="0"/>
              </a:defRPr>
            </a:lvl1pPr>
          </a:lstStyle>
          <a:p>
            <a:pPr lvl="0"/>
            <a:r>
              <a:rPr lang="en-US" dirty="0"/>
              <a:t>List</a:t>
            </a:r>
          </a:p>
          <a:p>
            <a:pPr lvl="0"/>
            <a:r>
              <a:rPr lang="en-US" dirty="0"/>
              <a:t>List</a:t>
            </a:r>
          </a:p>
          <a:p>
            <a:pPr lvl="0"/>
            <a:r>
              <a:rPr lang="en-US" dirty="0"/>
              <a:t>List</a:t>
            </a:r>
          </a:p>
          <a:p>
            <a:pPr lvl="0"/>
            <a:r>
              <a:rPr lang="en-US" dirty="0"/>
              <a:t>List </a:t>
            </a:r>
          </a:p>
          <a:p>
            <a:pPr lvl="0"/>
            <a:r>
              <a:rPr lang="en-US" dirty="0"/>
              <a:t>List</a:t>
            </a:r>
          </a:p>
          <a:p>
            <a:pPr lvl="0"/>
            <a:r>
              <a:rPr lang="en-US" dirty="0"/>
              <a:t>List</a:t>
            </a:r>
          </a:p>
          <a:p>
            <a:pPr lvl="0"/>
            <a:endParaRPr lang="en-US" dirty="0"/>
          </a:p>
        </p:txBody>
      </p:sp>
      <p:sp>
        <p:nvSpPr>
          <p:cNvPr id="2" name="Rectangle 1">
            <a:extLst>
              <a:ext uri="{FF2B5EF4-FFF2-40B4-BE49-F238E27FC236}">
                <a16:creationId xmlns:a16="http://schemas.microsoft.com/office/drawing/2014/main" id="{7F2417A6-C9B7-EAC8-E07F-8DC4F776F767}"/>
              </a:ext>
            </a:extLst>
          </p:cNvPr>
          <p:cNvSpPr/>
          <p:nvPr userDrawn="1"/>
        </p:nvSpPr>
        <p:spPr>
          <a:xfrm>
            <a:off x="0" y="-9833"/>
            <a:ext cx="9042400" cy="682493"/>
          </a:xfrm>
          <a:prstGeom prst="rect">
            <a:avLst/>
          </a:prstGeom>
          <a:solidFill>
            <a:srgbClr val="8D0C3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 Placeholder 14">
            <a:extLst>
              <a:ext uri="{FF2B5EF4-FFF2-40B4-BE49-F238E27FC236}">
                <a16:creationId xmlns:a16="http://schemas.microsoft.com/office/drawing/2014/main" id="{64EAFD33-DE92-B1EA-5EE0-4909F557BEC0}"/>
              </a:ext>
            </a:extLst>
          </p:cNvPr>
          <p:cNvSpPr>
            <a:spLocks noGrp="1"/>
          </p:cNvSpPr>
          <p:nvPr>
            <p:ph type="body" sz="quarter" idx="11" hasCustomPrompt="1"/>
          </p:nvPr>
        </p:nvSpPr>
        <p:spPr>
          <a:xfrm>
            <a:off x="1757629" y="74868"/>
            <a:ext cx="6815016" cy="508000"/>
          </a:xfrm>
          <a:prstGeom prst="rect">
            <a:avLst/>
          </a:prstGeom>
        </p:spPr>
        <p:txBody>
          <a:bodyPr lIns="0" tIns="0" rIns="0" bIns="0"/>
          <a:lstStyle>
            <a:lvl1pPr marL="0" indent="0">
              <a:lnSpc>
                <a:spcPct val="100000"/>
              </a:lnSpc>
              <a:buNone/>
              <a:defRPr sz="3733" b="0" i="0">
                <a:solidFill>
                  <a:schemeClr val="bg1"/>
                </a:solidFill>
                <a:latin typeface="Nunito" pitchFamily="2" charset="77"/>
                <a:ea typeface="Open Sans" panose="020B0606030504020204" pitchFamily="34" charset="0"/>
                <a:cs typeface="Open Sans" panose="020B0606030504020204" pitchFamily="34" charset="0"/>
              </a:defRPr>
            </a:lvl1pPr>
          </a:lstStyle>
          <a:p>
            <a:pPr lvl="0"/>
            <a:r>
              <a:rPr lang="en-US" dirty="0"/>
              <a:t>Edit Headline</a:t>
            </a:r>
          </a:p>
        </p:txBody>
      </p:sp>
      <p:pic>
        <p:nvPicPr>
          <p:cNvPr id="9" name="Picture 8" descr="A picture containing text, sign, night sky&#10;&#10;Description automatically generated">
            <a:extLst>
              <a:ext uri="{FF2B5EF4-FFF2-40B4-BE49-F238E27FC236}">
                <a16:creationId xmlns:a16="http://schemas.microsoft.com/office/drawing/2014/main" id="{D116C5DC-69A4-8A89-2DEF-CADC65AF9C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7201" y="-25399"/>
            <a:ext cx="2422377" cy="801913"/>
          </a:xfrm>
          <a:prstGeom prst="rect">
            <a:avLst/>
          </a:prstGeom>
        </p:spPr>
      </p:pic>
    </p:spTree>
    <p:extLst>
      <p:ext uri="{BB962C8B-B14F-4D97-AF65-F5344CB8AC3E}">
        <p14:creationId xmlns:p14="http://schemas.microsoft.com/office/powerpoint/2010/main" val="35899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09B05F-59F2-A531-5626-809236992AC5}"/>
              </a:ext>
            </a:extLst>
          </p:cNvPr>
          <p:cNvSpPr/>
          <p:nvPr userDrawn="1"/>
        </p:nvSpPr>
        <p:spPr>
          <a:xfrm>
            <a:off x="0" y="515552"/>
            <a:ext cx="9042400" cy="682493"/>
          </a:xfrm>
          <a:prstGeom prst="rect">
            <a:avLst/>
          </a:prstGeom>
          <a:solidFill>
            <a:srgbClr val="8D0C3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Slide Number Placeholder 1">
            <a:extLst>
              <a:ext uri="{FF2B5EF4-FFF2-40B4-BE49-F238E27FC236}">
                <a16:creationId xmlns:a16="http://schemas.microsoft.com/office/drawing/2014/main" id="{541BD735-0130-FE40-B07A-16A36299ADCF}"/>
              </a:ext>
            </a:extLst>
          </p:cNvPr>
          <p:cNvSpPr>
            <a:spLocks noGrp="1"/>
          </p:cNvSpPr>
          <p:nvPr>
            <p:ph type="sldNum" sz="quarter" idx="4294967295"/>
          </p:nvPr>
        </p:nvSpPr>
        <p:spPr>
          <a:xfrm>
            <a:off x="9347200" y="6356351"/>
            <a:ext cx="2844800" cy="366183"/>
          </a:xfrm>
          <a:prstGeom prst="rect">
            <a:avLst/>
          </a:prstGeo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08186383-8D6A-4AC9-9ACC-1035AF233B0C}" type="slidenum">
              <a:rPr kumimoji="0" lang="en-US" sz="1467"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467"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48EE3FB2-DE96-2B40-BC49-984BB7250714}"/>
              </a:ext>
            </a:extLst>
          </p:cNvPr>
          <p:cNvSpPr/>
          <p:nvPr userDrawn="1"/>
        </p:nvSpPr>
        <p:spPr>
          <a:xfrm>
            <a:off x="0" y="6356351"/>
            <a:ext cx="12192000" cy="50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Title 1">
            <a:extLst>
              <a:ext uri="{FF2B5EF4-FFF2-40B4-BE49-F238E27FC236}">
                <a16:creationId xmlns:a16="http://schemas.microsoft.com/office/drawing/2014/main" id="{8084C43E-C3B0-8A4B-8B51-4B4A1BB382AA}"/>
              </a:ext>
            </a:extLst>
          </p:cNvPr>
          <p:cNvSpPr txBox="1">
            <a:spLocks/>
          </p:cNvSpPr>
          <p:nvPr userDrawn="1"/>
        </p:nvSpPr>
        <p:spPr>
          <a:xfrm>
            <a:off x="8124450" y="6400757"/>
            <a:ext cx="4071101" cy="419187"/>
          </a:xfrm>
          <a:prstGeom prst="rect">
            <a:avLst/>
          </a:prstGeom>
        </p:spPr>
        <p:txBody>
          <a:bodyPr vert="horz" lIns="121920" tIns="60960" rIns="121920" bIns="60960" rtlCol="0" anchor="t" anchorCtr="0">
            <a:noAutofit/>
          </a:bodyPr>
          <a:lstStyle>
            <a:lvl1pPr algn="ctr" defTabSz="914400" rtl="0" eaLnBrk="1" latinLnBrk="0" hangingPunct="1">
              <a:spcBef>
                <a:spcPct val="0"/>
              </a:spcBef>
              <a:buNone/>
              <a:defRPr lang="en-US" sz="4400" b="0" kern="1200" cap="all" dirty="0">
                <a:solidFill>
                  <a:srgbClr val="202020"/>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1867" b="1" i="0" u="none" strike="noStrike" kern="1200" cap="none" spc="0" normalizeH="0" baseline="0" noProof="0" dirty="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Value.  Compassion.  Service.</a:t>
            </a:r>
            <a:endParaRPr kumimoji="0" lang="en-US" sz="1867" b="1" i="0" u="none" strike="noStrike" kern="1200" cap="all" spc="0" normalizeH="0" baseline="0" noProof="0" dirty="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9" name="TextBox 8">
            <a:extLst>
              <a:ext uri="{FF2B5EF4-FFF2-40B4-BE49-F238E27FC236}">
                <a16:creationId xmlns:a16="http://schemas.microsoft.com/office/drawing/2014/main" id="{8CBD0B53-CDCC-F440-A9C1-233D0E0CD40E}"/>
              </a:ext>
            </a:extLst>
          </p:cNvPr>
          <p:cNvSpPr txBox="1"/>
          <p:nvPr userDrawn="1"/>
        </p:nvSpPr>
        <p:spPr>
          <a:xfrm>
            <a:off x="455521" y="6505669"/>
            <a:ext cx="3173712" cy="230832"/>
          </a:xfrm>
          <a:prstGeom prst="rect">
            <a:avLst/>
          </a:prstGeom>
          <a:noFill/>
        </p:spPr>
        <p:txBody>
          <a:bodyPr wrap="square" rtlCol="0">
            <a:spAutoFit/>
          </a:bodyPr>
          <a:lstStyle/>
          <a:p>
            <a:pPr defTabSz="914377"/>
            <a:r>
              <a:rPr lang="en-US" sz="900" dirty="0">
                <a:solidFill>
                  <a:prstClr val="white"/>
                </a:solidFill>
                <a:latin typeface="Nunito SemiBold" panose="00000700000000000000" pitchFamily="2" charset="0"/>
              </a:rPr>
              <a:t>Confidential – </a:t>
            </a:r>
            <a:r>
              <a:rPr lang="en-US" sz="900" dirty="0">
                <a:solidFill>
                  <a:prstClr val="white"/>
                </a:solidFill>
                <a:latin typeface="Nunito Light" panose="00000400000000000000" pitchFamily="2" charset="0"/>
              </a:rPr>
              <a:t>Not Intended for Distribution</a:t>
            </a:r>
          </a:p>
        </p:txBody>
      </p:sp>
      <p:sp>
        <p:nvSpPr>
          <p:cNvPr id="12" name="Text Placeholder 14">
            <a:extLst>
              <a:ext uri="{FF2B5EF4-FFF2-40B4-BE49-F238E27FC236}">
                <a16:creationId xmlns:a16="http://schemas.microsoft.com/office/drawing/2014/main" id="{2B732B2C-2BC6-6449-A12D-95867B66670E}"/>
              </a:ext>
            </a:extLst>
          </p:cNvPr>
          <p:cNvSpPr>
            <a:spLocks noGrp="1"/>
          </p:cNvSpPr>
          <p:nvPr>
            <p:ph type="body" sz="quarter" idx="11" hasCustomPrompt="1"/>
          </p:nvPr>
        </p:nvSpPr>
        <p:spPr>
          <a:xfrm>
            <a:off x="1757629" y="600253"/>
            <a:ext cx="6815016" cy="508000"/>
          </a:xfrm>
          <a:prstGeom prst="rect">
            <a:avLst/>
          </a:prstGeom>
        </p:spPr>
        <p:txBody>
          <a:bodyPr lIns="0" tIns="0" rIns="0" bIns="0"/>
          <a:lstStyle>
            <a:lvl1pPr marL="0" indent="0">
              <a:lnSpc>
                <a:spcPct val="100000"/>
              </a:lnSpc>
              <a:buNone/>
              <a:defRPr sz="3733" b="0" i="0">
                <a:solidFill>
                  <a:schemeClr val="bg1"/>
                </a:solidFill>
                <a:latin typeface="Nunito" pitchFamily="2" charset="77"/>
                <a:ea typeface="Open Sans" panose="020B0606030504020204" pitchFamily="34" charset="0"/>
                <a:cs typeface="Open Sans" panose="020B0606030504020204" pitchFamily="34" charset="0"/>
              </a:defRPr>
            </a:lvl1pPr>
          </a:lstStyle>
          <a:p>
            <a:pPr lvl="0"/>
            <a:r>
              <a:rPr lang="en-US" dirty="0"/>
              <a:t>Edit Headline</a:t>
            </a:r>
          </a:p>
        </p:txBody>
      </p:sp>
      <p:sp>
        <p:nvSpPr>
          <p:cNvPr id="13" name="Text Placeholder 14">
            <a:extLst>
              <a:ext uri="{FF2B5EF4-FFF2-40B4-BE49-F238E27FC236}">
                <a16:creationId xmlns:a16="http://schemas.microsoft.com/office/drawing/2014/main" id="{0B0E9D31-6B72-8748-AA37-67679C59F417}"/>
              </a:ext>
            </a:extLst>
          </p:cNvPr>
          <p:cNvSpPr>
            <a:spLocks noGrp="1"/>
          </p:cNvSpPr>
          <p:nvPr>
            <p:ph type="body" sz="quarter" idx="12" hasCustomPrompt="1"/>
          </p:nvPr>
        </p:nvSpPr>
        <p:spPr>
          <a:xfrm>
            <a:off x="1757629" y="1850465"/>
            <a:ext cx="6815016" cy="3818103"/>
          </a:xfrm>
          <a:prstGeom prst="rect">
            <a:avLst/>
          </a:prstGeom>
        </p:spPr>
        <p:txBody>
          <a:bodyPr lIns="0" tIns="0" rIns="0" bIns="0"/>
          <a:lstStyle>
            <a:lvl1pPr marL="0" indent="0">
              <a:lnSpc>
                <a:spcPct val="200000"/>
              </a:lnSpc>
              <a:spcBef>
                <a:spcPts val="0"/>
              </a:spcBef>
              <a:buClr>
                <a:srgbClr val="8D0C39"/>
              </a:buClr>
              <a:buSzPct val="100000"/>
              <a:buFont typeface="System Font Regular"/>
              <a:buChar char="↘"/>
              <a:defRPr sz="3200" b="0" i="0">
                <a:solidFill>
                  <a:schemeClr val="tx1"/>
                </a:solidFill>
                <a:latin typeface="Nunito" pitchFamily="2" charset="77"/>
                <a:ea typeface="Open Sans" panose="020B0606030504020204" pitchFamily="34" charset="0"/>
                <a:cs typeface="Open Sans" panose="020B0606030504020204" pitchFamily="34" charset="0"/>
              </a:defRPr>
            </a:lvl1pPr>
          </a:lstStyle>
          <a:p>
            <a:pPr lvl="0"/>
            <a:r>
              <a:rPr lang="en-US" dirty="0"/>
              <a:t>Edit List</a:t>
            </a:r>
          </a:p>
          <a:p>
            <a:pPr lvl="0"/>
            <a:r>
              <a:rPr lang="en-US" dirty="0"/>
              <a:t>Edit List</a:t>
            </a:r>
          </a:p>
          <a:p>
            <a:pPr lvl="0"/>
            <a:r>
              <a:rPr lang="en-US" dirty="0"/>
              <a:t>Edit List</a:t>
            </a:r>
          </a:p>
          <a:p>
            <a:pPr lvl="0"/>
            <a:r>
              <a:rPr lang="en-US" dirty="0"/>
              <a:t>Edit List</a:t>
            </a:r>
          </a:p>
        </p:txBody>
      </p:sp>
      <p:pic>
        <p:nvPicPr>
          <p:cNvPr id="14" name="Picture 13" descr="A picture containing text, sign, night sky&#10;&#10;Description automatically generated">
            <a:extLst>
              <a:ext uri="{FF2B5EF4-FFF2-40B4-BE49-F238E27FC236}">
                <a16:creationId xmlns:a16="http://schemas.microsoft.com/office/drawing/2014/main" id="{0CD504E3-3804-E7C2-04E8-21B62DA35E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7201" y="438448"/>
            <a:ext cx="2422377" cy="801913"/>
          </a:xfrm>
          <a:prstGeom prst="rect">
            <a:avLst/>
          </a:prstGeom>
        </p:spPr>
      </p:pic>
    </p:spTree>
    <p:extLst>
      <p:ext uri="{BB962C8B-B14F-4D97-AF65-F5344CB8AC3E}">
        <p14:creationId xmlns:p14="http://schemas.microsoft.com/office/powerpoint/2010/main" val="3215181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8CC741-0E23-2C47-97BA-094E4E944B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8963261-D65B-B441-854B-F932E13661A9}"/>
              </a:ext>
            </a:extLst>
          </p:cNvPr>
          <p:cNvSpPr txBox="1"/>
          <p:nvPr userDrawn="1"/>
        </p:nvSpPr>
        <p:spPr>
          <a:xfrm>
            <a:off x="9319987" y="6338844"/>
            <a:ext cx="3173712" cy="230832"/>
          </a:xfrm>
          <a:prstGeom prst="rect">
            <a:avLst/>
          </a:prstGeom>
          <a:noFill/>
        </p:spPr>
        <p:txBody>
          <a:bodyPr wrap="square" rtlCol="0">
            <a:spAutoFit/>
          </a:bodyPr>
          <a:lstStyle/>
          <a:p>
            <a:pPr defTabSz="914377"/>
            <a:r>
              <a:rPr lang="en-US" sz="900" dirty="0">
                <a:solidFill>
                  <a:srgbClr val="FFFFFF"/>
                </a:solidFill>
                <a:latin typeface="Nunito SemiBold" panose="00000700000000000000" pitchFamily="2" charset="0"/>
              </a:rPr>
              <a:t>Confidential – </a:t>
            </a:r>
            <a:r>
              <a:rPr lang="en-US" sz="900" dirty="0">
                <a:solidFill>
                  <a:srgbClr val="FFFFFF"/>
                </a:solidFill>
                <a:latin typeface="Nunito Light" panose="00000400000000000000" pitchFamily="2" charset="0"/>
              </a:rPr>
              <a:t>Not Intended for Distribution</a:t>
            </a:r>
          </a:p>
        </p:txBody>
      </p:sp>
      <p:sp>
        <p:nvSpPr>
          <p:cNvPr id="8" name="Text Placeholder 14">
            <a:extLst>
              <a:ext uri="{FF2B5EF4-FFF2-40B4-BE49-F238E27FC236}">
                <a16:creationId xmlns:a16="http://schemas.microsoft.com/office/drawing/2014/main" id="{8F2FE2F3-1D2C-0C4A-A3E9-F48B97859E5D}"/>
              </a:ext>
            </a:extLst>
          </p:cNvPr>
          <p:cNvSpPr>
            <a:spLocks noGrp="1"/>
          </p:cNvSpPr>
          <p:nvPr>
            <p:ph type="body" sz="quarter" idx="10" hasCustomPrompt="1"/>
          </p:nvPr>
        </p:nvSpPr>
        <p:spPr>
          <a:xfrm>
            <a:off x="609600" y="6304817"/>
            <a:ext cx="2540000" cy="495300"/>
          </a:xfrm>
          <a:prstGeom prst="rect">
            <a:avLst/>
          </a:prstGeom>
        </p:spPr>
        <p:txBody>
          <a:bodyPr lIns="0" tIns="0" rIns="0" bIns="0"/>
          <a:lstStyle>
            <a:lvl1pPr marL="0" indent="0" algn="l">
              <a:buNone/>
              <a:defRPr sz="1867" b="0" i="0">
                <a:solidFill>
                  <a:schemeClr val="bg1"/>
                </a:solidFill>
                <a:latin typeface="Nunito" pitchFamily="2" charset="77"/>
                <a:ea typeface="Open Sans" panose="020B0606030504020204" pitchFamily="34" charset="0"/>
                <a:cs typeface="Open Sans" panose="020B0606030504020204" pitchFamily="34" charset="0"/>
              </a:defRPr>
            </a:lvl1pPr>
          </a:lstStyle>
          <a:p>
            <a:pPr lvl="0"/>
            <a:r>
              <a:rPr lang="en-US" dirty="0"/>
              <a:t>Month 24, 2022</a:t>
            </a:r>
          </a:p>
        </p:txBody>
      </p:sp>
      <p:sp>
        <p:nvSpPr>
          <p:cNvPr id="9" name="Text Placeholder 14">
            <a:extLst>
              <a:ext uri="{FF2B5EF4-FFF2-40B4-BE49-F238E27FC236}">
                <a16:creationId xmlns:a16="http://schemas.microsoft.com/office/drawing/2014/main" id="{E3BD06E7-486F-CF4D-96DA-C4F9F1284905}"/>
              </a:ext>
            </a:extLst>
          </p:cNvPr>
          <p:cNvSpPr>
            <a:spLocks noGrp="1"/>
          </p:cNvSpPr>
          <p:nvPr>
            <p:ph type="body" sz="quarter" idx="11" hasCustomPrompt="1"/>
          </p:nvPr>
        </p:nvSpPr>
        <p:spPr>
          <a:xfrm>
            <a:off x="0" y="3377551"/>
            <a:ext cx="12192000" cy="508000"/>
          </a:xfrm>
          <a:prstGeom prst="rect">
            <a:avLst/>
          </a:prstGeom>
        </p:spPr>
        <p:txBody>
          <a:bodyPr lIns="0" tIns="0" rIns="0" bIns="0"/>
          <a:lstStyle>
            <a:lvl1pPr marL="0" indent="0" algn="ctr">
              <a:lnSpc>
                <a:spcPct val="100000"/>
              </a:lnSpc>
              <a:buNone/>
              <a:defRPr sz="24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TITLE HERE</a:t>
            </a:r>
          </a:p>
        </p:txBody>
      </p:sp>
      <p:pic>
        <p:nvPicPr>
          <p:cNvPr id="4" name="Picture 3" descr="A picture containing text, sign, night sky&#10;&#10;Description automatically generated">
            <a:extLst>
              <a:ext uri="{FF2B5EF4-FFF2-40B4-BE49-F238E27FC236}">
                <a16:creationId xmlns:a16="http://schemas.microsoft.com/office/drawing/2014/main" id="{9599AF60-DB0E-24A6-B316-18FF13780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50031" y="1092201"/>
            <a:ext cx="5691939" cy="1884281"/>
          </a:xfrm>
          <a:prstGeom prst="rect">
            <a:avLst/>
          </a:prstGeom>
        </p:spPr>
      </p:pic>
    </p:spTree>
    <p:extLst>
      <p:ext uri="{BB962C8B-B14F-4D97-AF65-F5344CB8AC3E}">
        <p14:creationId xmlns:p14="http://schemas.microsoft.com/office/powerpoint/2010/main" val="52747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39015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9011B-5656-4214-80DB-E02584A769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51612F-A385-4550-9218-A319D295D95D}"/>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29D625-02D5-46A9-A855-B7D09A61AFC5}"/>
              </a:ext>
            </a:extLst>
          </p:cNvPr>
          <p:cNvSpPr>
            <a:spLocks noGrp="1"/>
          </p:cNvSpPr>
          <p:nvPr>
            <p:ph type="dt" sz="half" idx="10"/>
          </p:nvPr>
        </p:nvSpPr>
        <p:spPr/>
        <p:txBody>
          <a:bodyPr/>
          <a:lstStyle/>
          <a:p>
            <a:fld id="{11514B1A-352B-4ADC-92FD-CF69FB13DAB6}" type="datetimeFigureOut">
              <a:rPr lang="en-US" smtClean="0"/>
              <a:t>9/5/2023</a:t>
            </a:fld>
            <a:endParaRPr lang="en-US"/>
          </a:p>
        </p:txBody>
      </p:sp>
      <p:sp>
        <p:nvSpPr>
          <p:cNvPr id="5" name="Footer Placeholder 4">
            <a:extLst>
              <a:ext uri="{FF2B5EF4-FFF2-40B4-BE49-F238E27FC236}">
                <a16:creationId xmlns:a16="http://schemas.microsoft.com/office/drawing/2014/main" id="{B5EDB64E-F1AB-47B8-84B6-460A498FE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4CF62-C013-4342-B8B8-0E4C21E3FEF6}"/>
              </a:ext>
            </a:extLst>
          </p:cNvPr>
          <p:cNvSpPr>
            <a:spLocks noGrp="1"/>
          </p:cNvSpPr>
          <p:nvPr>
            <p:ph type="sldNum" sz="quarter" idx="12"/>
          </p:nvPr>
        </p:nvSpPr>
        <p:spPr/>
        <p:txBody>
          <a:bodyPr/>
          <a:lstStyle/>
          <a:p>
            <a:fld id="{770E650C-D24F-4BFE-A853-BC9F81191D22}" type="slidenum">
              <a:rPr lang="en-US" smtClean="0"/>
              <a:t>‹#›</a:t>
            </a:fld>
            <a:endParaRPr lang="en-US"/>
          </a:p>
        </p:txBody>
      </p:sp>
    </p:spTree>
    <p:extLst>
      <p:ext uri="{BB962C8B-B14F-4D97-AF65-F5344CB8AC3E}">
        <p14:creationId xmlns:p14="http://schemas.microsoft.com/office/powerpoint/2010/main" val="766843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03400"/>
            <a:ext cx="5384800" cy="3394075"/>
          </a:xfrm>
        </p:spPr>
        <p:txBody>
          <a:bodyPr>
            <a:normAutofit/>
          </a:bodyPr>
          <a:lstStyle>
            <a:lvl1pPr>
              <a:defRPr sz="2133"/>
            </a:lvl1pPr>
            <a:lvl2pPr>
              <a:defRPr sz="2133"/>
            </a:lvl2pPr>
            <a:lvl3pPr>
              <a:defRPr sz="2133"/>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803400"/>
            <a:ext cx="5384800" cy="3394075"/>
          </a:xfrm>
        </p:spPr>
        <p:txBody>
          <a:bodyPr>
            <a:normAutofit/>
          </a:bodyPr>
          <a:lstStyle>
            <a:lvl1pPr>
              <a:defRPr sz="2133"/>
            </a:lvl1pPr>
            <a:lvl2pPr>
              <a:defRPr sz="2133"/>
            </a:lvl2pPr>
            <a:lvl3pPr>
              <a:defRPr sz="2133"/>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210EF2C7-AB58-1241-A190-A72A11BD2323}" type="datetime1">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86383-8D6A-4AC9-9ACC-1035AF233B0C}" type="slidenum">
              <a:rPr lang="en-US" smtClean="0"/>
              <a:t>‹#›</a:t>
            </a:fld>
            <a:endParaRPr lang="en-US"/>
          </a:p>
        </p:txBody>
      </p:sp>
    </p:spTree>
    <p:extLst>
      <p:ext uri="{BB962C8B-B14F-4D97-AF65-F5344CB8AC3E}">
        <p14:creationId xmlns:p14="http://schemas.microsoft.com/office/powerpoint/2010/main" val="21078767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626060"/>
      </p:ext>
    </p:extLst>
  </p:cSld>
  <p:clrMap bg1="lt1" tx1="dk1" bg2="lt2" tx2="dk2" accent1="accent1" accent2="accent2" accent3="accent3" accent4="accent4" accent5="accent5" accent6="accent6" hlink="hlink" folHlink="folHlink"/>
  <p:sldLayoutIdLst>
    <p:sldLayoutId id="2147483675" r:id="rId1"/>
    <p:sldLayoutId id="2147483736" r:id="rId2"/>
    <p:sldLayoutId id="2147483746" r:id="rId3"/>
    <p:sldLayoutId id="2147483731" r:id="rId4"/>
    <p:sldLayoutId id="2147483677" r:id="rId5"/>
    <p:sldLayoutId id="2147483732" r:id="rId6"/>
  </p:sldLayoutIdLst>
  <p:hf hdr="0" ftr="0" dt="0"/>
  <p:txStyles>
    <p:titleStyle>
      <a:lvl1pPr algn="l" defTabSz="914400" rtl="0" eaLnBrk="1" latinLnBrk="0" hangingPunct="1">
        <a:spcBef>
          <a:spcPct val="0"/>
        </a:spcBef>
        <a:buNone/>
        <a:defRPr lang="en-US" sz="2400" b="1" kern="1200" cap="all" smtClean="0">
          <a:solidFill>
            <a:srgbClr val="202020"/>
          </a:solidFill>
          <a:latin typeface="Arial" panose="020B0604020202020204" pitchFamily="34" charset="0"/>
          <a:ea typeface="+mj-ea"/>
          <a:cs typeface="Arial" panose="020B0604020202020204" pitchFamily="34" charset="0"/>
        </a:defRPr>
      </a:lvl1pPr>
    </p:titleStyle>
    <p:bodyStyle>
      <a:lvl1pPr marL="230188" indent="-230188" algn="l" defTabSz="914400" rtl="0" eaLnBrk="1" latinLnBrk="0" hangingPunct="1">
        <a:lnSpc>
          <a:spcPct val="95000"/>
        </a:lnSpc>
        <a:spcBef>
          <a:spcPts val="1000"/>
        </a:spcBef>
        <a:buClr>
          <a:schemeClr val="accent3"/>
        </a:buClr>
        <a:buSzPct val="14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84213" indent="-227013" algn="l" defTabSz="914400" rtl="0" eaLnBrk="1" latinLnBrk="0" hangingPunct="1">
        <a:lnSpc>
          <a:spcPct val="95000"/>
        </a:lnSpc>
        <a:spcBef>
          <a:spcPts val="1000"/>
        </a:spcBef>
        <a:buClr>
          <a:schemeClr val="accent3"/>
        </a:buClr>
        <a:buSzPct val="12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9025" indent="-174625" algn="l" defTabSz="914400" rtl="0" eaLnBrk="1" latinLnBrk="0" hangingPunct="1">
        <a:lnSpc>
          <a:spcPct val="95000"/>
        </a:lnSpc>
        <a:spcBef>
          <a:spcPts val="1000"/>
        </a:spcBef>
        <a:buClr>
          <a:schemeClr val="accent3"/>
        </a:buClr>
        <a:buSzPct val="12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chemeClr val="accent3"/>
        </a:buClr>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1400" y="472160"/>
            <a:ext cx="8534400" cy="1143000"/>
          </a:xfrm>
          <a:prstGeom prst="rect">
            <a:avLst/>
          </a:prstGeom>
        </p:spPr>
        <p:txBody>
          <a:bodyPr vert="horz" lIns="91440" tIns="45720" rIns="91440" bIns="45720" rtlCol="0" anchor="b" anchorCtr="0">
            <a:noAutofit/>
          </a:bodyPr>
          <a:lstStyle/>
          <a:p>
            <a:pPr lvl="0"/>
            <a:r>
              <a:rPr lang="en-US"/>
              <a:t>Click to edit Master title style</a:t>
            </a:r>
            <a:endParaRPr lang="en-US" dirty="0"/>
          </a:p>
        </p:txBody>
      </p:sp>
      <p:sp>
        <p:nvSpPr>
          <p:cNvPr id="3" name="Text Placeholder 2"/>
          <p:cNvSpPr>
            <a:spLocks noGrp="1"/>
          </p:cNvSpPr>
          <p:nvPr>
            <p:ph type="body" idx="1"/>
          </p:nvPr>
        </p:nvSpPr>
        <p:spPr>
          <a:xfrm>
            <a:off x="1477328" y="1600200"/>
            <a:ext cx="8876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467">
                <a:solidFill>
                  <a:schemeClr val="tx1">
                    <a:tint val="75000"/>
                  </a:schemeClr>
                </a:solidFill>
                <a:latin typeface="Arial" panose="020B0604020202020204" pitchFamily="34" charset="0"/>
                <a:cs typeface="Arial" panose="020B0604020202020204" pitchFamily="34" charset="0"/>
              </a:defRPr>
            </a:lvl1pPr>
          </a:lstStyle>
          <a:p>
            <a:fld id="{A3935B1C-3231-714D-B67B-2AB5B69F8E9E}" type="datetime1">
              <a:rPr lang="en-US" smtClean="0"/>
              <a:t>9/5/2023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467">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467">
                <a:solidFill>
                  <a:schemeClr val="tx1">
                    <a:tint val="75000"/>
                  </a:schemeClr>
                </a:solidFill>
                <a:latin typeface="Arial" panose="020B0604020202020204" pitchFamily="34" charset="0"/>
                <a:cs typeface="Arial" panose="020B0604020202020204" pitchFamily="34" charset="0"/>
              </a:defRPr>
            </a:lvl1pPr>
          </a:lstStyle>
          <a:p>
            <a:fld id="{08186383-8D6A-4AC9-9ACC-1035AF233B0C}" type="slidenum">
              <a:rPr lang="en-US" smtClean="0"/>
              <a:pPr/>
              <a:t>‹#›</a:t>
            </a:fld>
            <a:endParaRPr lang="en-US"/>
          </a:p>
        </p:txBody>
      </p:sp>
    </p:spTree>
    <p:extLst>
      <p:ext uri="{BB962C8B-B14F-4D97-AF65-F5344CB8AC3E}">
        <p14:creationId xmlns:p14="http://schemas.microsoft.com/office/powerpoint/2010/main" val="4125365602"/>
      </p:ext>
    </p:extLst>
  </p:cSld>
  <p:clrMap bg1="lt1" tx1="dk1" bg2="lt2" tx2="dk2" accent1="accent1" accent2="accent2" accent3="accent3" accent4="accent4" accent5="accent5" accent6="accent6" hlink="hlink" folHlink="folHlink"/>
  <p:sldLayoutIdLst>
    <p:sldLayoutId id="2147483770" r:id="rId1"/>
    <p:sldLayoutId id="2147483769" r:id="rId2"/>
    <p:sldLayoutId id="2147483652" r:id="rId3"/>
  </p:sldLayoutIdLst>
  <p:hf hdr="0" ftr="0" dt="0"/>
  <p:txStyles>
    <p:titleStyle>
      <a:lvl1pPr algn="l" defTabSz="914400" rtl="0" eaLnBrk="1" latinLnBrk="0" hangingPunct="1">
        <a:spcBef>
          <a:spcPct val="0"/>
        </a:spcBef>
        <a:buNone/>
        <a:defRPr lang="en-US" sz="2400" b="1" kern="1200" cap="all" smtClean="0">
          <a:solidFill>
            <a:srgbClr val="202020"/>
          </a:solidFill>
          <a:latin typeface="Arial" panose="020B0604020202020204" pitchFamily="34" charset="0"/>
          <a:ea typeface="+mj-ea"/>
          <a:cs typeface="Arial" panose="020B0604020202020204" pitchFamily="34" charset="0"/>
        </a:defRPr>
      </a:lvl1pPr>
    </p:titleStyle>
    <p:bodyStyle>
      <a:lvl1pPr marL="230188" indent="-230188" algn="l" defTabSz="914400" rtl="0" eaLnBrk="1" latinLnBrk="0" hangingPunct="1">
        <a:lnSpc>
          <a:spcPct val="95000"/>
        </a:lnSpc>
        <a:spcBef>
          <a:spcPts val="1000"/>
        </a:spcBef>
        <a:buClr>
          <a:schemeClr val="accent3"/>
        </a:buClr>
        <a:buSzPct val="14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84213" indent="-227013" algn="l" defTabSz="914400" rtl="0" eaLnBrk="1" latinLnBrk="0" hangingPunct="1">
        <a:lnSpc>
          <a:spcPct val="95000"/>
        </a:lnSpc>
        <a:spcBef>
          <a:spcPts val="1000"/>
        </a:spcBef>
        <a:buClr>
          <a:schemeClr val="accent3"/>
        </a:buClr>
        <a:buSzPct val="12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9025" indent="-174625" algn="l" defTabSz="914400" rtl="0" eaLnBrk="1" latinLnBrk="0" hangingPunct="1">
        <a:lnSpc>
          <a:spcPct val="95000"/>
        </a:lnSpc>
        <a:spcBef>
          <a:spcPts val="1000"/>
        </a:spcBef>
        <a:buClr>
          <a:schemeClr val="accent3"/>
        </a:buClr>
        <a:buSzPct val="12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chemeClr val="accent3"/>
        </a:buClr>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compliance@atriohp.com" TargetMode="External"/><Relationship Id="rId2" Type="http://schemas.openxmlformats.org/officeDocument/2006/relationships/hyperlink" Target="https://www.atriohp.com/medical-record-audit-response-form/"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providerrelations@atriohp.co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mailto:Jessica.Assefa@atriohp.com"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F4286B-12F5-7546-AF30-606A124D3CB5}"/>
              </a:ext>
            </a:extLst>
          </p:cNvPr>
          <p:cNvSpPr>
            <a:spLocks noGrp="1"/>
          </p:cNvSpPr>
          <p:nvPr>
            <p:ph type="body" sz="quarter" idx="10"/>
          </p:nvPr>
        </p:nvSpPr>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solidFill>
                  <a:schemeClr val="bg1"/>
                </a:solidFill>
              </a:rPr>
              <a:t>Sept 6, 2023</a:t>
            </a:r>
          </a:p>
        </p:txBody>
      </p:sp>
      <p:sp>
        <p:nvSpPr>
          <p:cNvPr id="3" name="Text Placeholder 2">
            <a:extLst>
              <a:ext uri="{FF2B5EF4-FFF2-40B4-BE49-F238E27FC236}">
                <a16:creationId xmlns:a16="http://schemas.microsoft.com/office/drawing/2014/main" id="{80B18E9C-5DD3-C44A-88C6-9472DBD870B5}"/>
              </a:ext>
            </a:extLst>
          </p:cNvPr>
          <p:cNvSpPr>
            <a:spLocks noGrp="1"/>
          </p:cNvSpPr>
          <p:nvPr>
            <p:ph type="body" sz="quarter" idx="11"/>
          </p:nvPr>
        </p:nvSpPr>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2800" dirty="0">
                <a:solidFill>
                  <a:schemeClr val="bg1"/>
                </a:solidFill>
              </a:rPr>
              <a:t>Lunch &amp; Learn</a:t>
            </a:r>
          </a:p>
        </p:txBody>
      </p:sp>
    </p:spTree>
    <p:extLst>
      <p:ext uri="{BB962C8B-B14F-4D97-AF65-F5344CB8AC3E}">
        <p14:creationId xmlns:p14="http://schemas.microsoft.com/office/powerpoint/2010/main" val="1631684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3FF6C-5F87-D884-CDA6-E05BCECC7B26}"/>
              </a:ext>
            </a:extLst>
          </p:cNvPr>
          <p:cNvSpPr>
            <a:spLocks noGrp="1"/>
          </p:cNvSpPr>
          <p:nvPr>
            <p:ph type="title"/>
          </p:nvPr>
        </p:nvSpPr>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ct val="200000"/>
              </a:lnSpc>
            </a:pPr>
            <a:r>
              <a:rPr lang="en-US" b="1" dirty="0">
                <a:solidFill>
                  <a:schemeClr val="accent1"/>
                </a:solidFill>
              </a:rPr>
              <a:t>  </a:t>
            </a:r>
            <a:r>
              <a:rPr lang="en-US" sz="3000" b="1" dirty="0">
                <a:solidFill>
                  <a:schemeClr val="accent1"/>
                </a:solidFill>
              </a:rPr>
              <a:t>How Providers Can Help</a:t>
            </a:r>
          </a:p>
        </p:txBody>
      </p:sp>
      <p:graphicFrame>
        <p:nvGraphicFramePr>
          <p:cNvPr id="5" name="Diagram 4">
            <a:extLst>
              <a:ext uri="{FF2B5EF4-FFF2-40B4-BE49-F238E27FC236}">
                <a16:creationId xmlns:a16="http://schemas.microsoft.com/office/drawing/2014/main" id="{10AFF38C-D088-984C-CDAC-4D6DE5B549B5}"/>
              </a:ext>
            </a:extLst>
          </p:cNvPr>
          <p:cNvGraphicFramePr/>
          <p:nvPr>
            <p:extLst>
              <p:ext uri="{D42A27DB-BD31-4B8C-83A1-F6EECF244321}">
                <p14:modId xmlns:p14="http://schemas.microsoft.com/office/powerpoint/2010/main" val="1298631121"/>
              </p:ext>
            </p:extLst>
          </p:nvPr>
        </p:nvGraphicFramePr>
        <p:xfrm>
          <a:off x="0" y="256854"/>
          <a:ext cx="12192000" cy="7136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619525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18DD82-44BF-551D-FE71-67434C99B6C3}"/>
              </a:ext>
            </a:extLst>
          </p:cNvPr>
          <p:cNvSpPr>
            <a:spLocks noGrp="1"/>
          </p:cNvSpPr>
          <p:nvPr>
            <p:ph type="sldNum" sz="quarter" idx="4294967295"/>
          </p:nvPr>
        </p:nvSpPr>
        <p:spPr/>
        <p:txBody>
          <a:bodyPr/>
          <a:lst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08186383-8D6A-4AC9-9ACC-1035AF233B0C}" type="slidenum">
              <a:rPr kumimoji="0" lang="en-US" sz="1467"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11</a:t>
            </a:fld>
            <a:endParaRPr kumimoji="0" lang="en-US" sz="1467"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36EEE8E6-AA4F-E427-DF29-0EF1EFCAB488}"/>
              </a:ext>
            </a:extLst>
          </p:cNvPr>
          <p:cNvSpPr>
            <a:spLocks noGrp="1"/>
          </p:cNvSpPr>
          <p:nvPr>
            <p:ph type="body" sz="quarter" idx="11"/>
          </p:nvPr>
        </p:nvSpPr>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730" b="1" dirty="0">
                <a:solidFill>
                  <a:schemeClr val="bg1"/>
                </a:solidFill>
                <a:latin typeface="Nunito" pitchFamily="2" charset="0"/>
              </a:rPr>
              <a:t>Timeline</a:t>
            </a:r>
          </a:p>
        </p:txBody>
      </p:sp>
      <p:sp>
        <p:nvSpPr>
          <p:cNvPr id="7" name="Rectangle: Rounded Corners 6">
            <a:extLst>
              <a:ext uri="{FF2B5EF4-FFF2-40B4-BE49-F238E27FC236}">
                <a16:creationId xmlns:a16="http://schemas.microsoft.com/office/drawing/2014/main" id="{7B2B1245-DBE1-F116-96A5-55DBA46752CF}"/>
              </a:ext>
            </a:extLst>
          </p:cNvPr>
          <p:cNvSpPr/>
          <p:nvPr/>
        </p:nvSpPr>
        <p:spPr>
          <a:xfrm>
            <a:off x="1757629" y="2082297"/>
            <a:ext cx="8309824" cy="3322622"/>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2">
            <a:extLst>
              <a:ext uri="{FF2B5EF4-FFF2-40B4-BE49-F238E27FC236}">
                <a16:creationId xmlns:a16="http://schemas.microsoft.com/office/drawing/2014/main" id="{EDD87595-B3BA-FF3F-B73E-E7E49AC750CC}"/>
              </a:ext>
            </a:extLst>
          </p:cNvPr>
          <p:cNvGraphicFramePr>
            <a:graphicFrameLocks noGrp="1"/>
          </p:cNvGraphicFramePr>
          <p:nvPr>
            <p:extLst>
              <p:ext uri="{D42A27DB-BD31-4B8C-83A1-F6EECF244321}">
                <p14:modId xmlns:p14="http://schemas.microsoft.com/office/powerpoint/2010/main" val="1742012920"/>
              </p:ext>
            </p:extLst>
          </p:nvPr>
        </p:nvGraphicFramePr>
        <p:xfrm>
          <a:off x="2927926" y="2428397"/>
          <a:ext cx="6797964" cy="2427928"/>
        </p:xfrm>
        <a:graphic>
          <a:graphicData uri="http://schemas.openxmlformats.org/drawingml/2006/table">
            <a:tbl>
              <a:tblPr firstRow="1" bandRow="1">
                <a:tableStyleId>{5C22544A-7EE6-4342-B048-85BDC9FD1C3A}</a:tableStyleId>
              </a:tblPr>
              <a:tblGrid>
                <a:gridCol w="1699491">
                  <a:extLst>
                    <a:ext uri="{9D8B030D-6E8A-4147-A177-3AD203B41FA5}">
                      <a16:colId xmlns:a16="http://schemas.microsoft.com/office/drawing/2014/main" val="1134415746"/>
                    </a:ext>
                  </a:extLst>
                </a:gridCol>
                <a:gridCol w="1699491">
                  <a:extLst>
                    <a:ext uri="{9D8B030D-6E8A-4147-A177-3AD203B41FA5}">
                      <a16:colId xmlns:a16="http://schemas.microsoft.com/office/drawing/2014/main" val="3539215794"/>
                    </a:ext>
                  </a:extLst>
                </a:gridCol>
                <a:gridCol w="1699491">
                  <a:extLst>
                    <a:ext uri="{9D8B030D-6E8A-4147-A177-3AD203B41FA5}">
                      <a16:colId xmlns:a16="http://schemas.microsoft.com/office/drawing/2014/main" val="4112675595"/>
                    </a:ext>
                  </a:extLst>
                </a:gridCol>
                <a:gridCol w="1699491">
                  <a:extLst>
                    <a:ext uri="{9D8B030D-6E8A-4147-A177-3AD203B41FA5}">
                      <a16:colId xmlns:a16="http://schemas.microsoft.com/office/drawing/2014/main" val="2258590847"/>
                    </a:ext>
                  </a:extLst>
                </a:gridCol>
              </a:tblGrid>
              <a:tr h="360985">
                <a:tc>
                  <a:txBody>
                    <a:bodyPr/>
                    <a:lstStyle/>
                    <a:p>
                      <a:pPr algn="ctr"/>
                      <a:r>
                        <a:rPr lang="en-US" dirty="0"/>
                        <a:t>Quarter 1</a:t>
                      </a:r>
                    </a:p>
                  </a:txBody>
                  <a:tcPr/>
                </a:tc>
                <a:tc>
                  <a:txBody>
                    <a:bodyPr/>
                    <a:lstStyle/>
                    <a:p>
                      <a:pPr algn="ctr"/>
                      <a:r>
                        <a:rPr lang="en-US" dirty="0"/>
                        <a:t>Quarter 2</a:t>
                      </a:r>
                    </a:p>
                  </a:txBody>
                  <a:tcPr/>
                </a:tc>
                <a:tc>
                  <a:txBody>
                    <a:bodyPr/>
                    <a:lstStyle/>
                    <a:p>
                      <a:pPr algn="ctr"/>
                      <a:r>
                        <a:rPr lang="en-US" dirty="0"/>
                        <a:t>Quarter 3</a:t>
                      </a:r>
                    </a:p>
                  </a:txBody>
                  <a:tcPr/>
                </a:tc>
                <a:tc>
                  <a:txBody>
                    <a:bodyPr/>
                    <a:lstStyle/>
                    <a:p>
                      <a:pPr algn="ctr"/>
                      <a:r>
                        <a:rPr lang="en-US" dirty="0"/>
                        <a:t>Quarter 4</a:t>
                      </a:r>
                    </a:p>
                  </a:txBody>
                  <a:tcPr/>
                </a:tc>
                <a:extLst>
                  <a:ext uri="{0D108BD9-81ED-4DB2-BD59-A6C34878D82A}">
                    <a16:rowId xmlns:a16="http://schemas.microsoft.com/office/drawing/2014/main" val="1367100683"/>
                  </a:ext>
                </a:extLst>
              </a:tr>
              <a:tr h="515542">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extLst>
                  <a:ext uri="{0D108BD9-81ED-4DB2-BD59-A6C34878D82A}">
                    <a16:rowId xmlns:a16="http://schemas.microsoft.com/office/drawing/2014/main" val="2322560576"/>
                  </a:ext>
                </a:extLst>
              </a:tr>
              <a:tr h="515542">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59003843"/>
                  </a:ext>
                </a:extLst>
              </a:tr>
              <a:tr h="515542">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extLst>
                  <a:ext uri="{0D108BD9-81ED-4DB2-BD59-A6C34878D82A}">
                    <a16:rowId xmlns:a16="http://schemas.microsoft.com/office/drawing/2014/main" val="1323300344"/>
                  </a:ext>
                </a:extLst>
              </a:tr>
              <a:tr h="515542">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extLst>
                  <a:ext uri="{0D108BD9-81ED-4DB2-BD59-A6C34878D82A}">
                    <a16:rowId xmlns:a16="http://schemas.microsoft.com/office/drawing/2014/main" val="4067077081"/>
                  </a:ext>
                </a:extLst>
              </a:tr>
            </a:tbl>
          </a:graphicData>
        </a:graphic>
      </p:graphicFrame>
      <p:sp>
        <p:nvSpPr>
          <p:cNvPr id="13" name="TextBox 12">
            <a:extLst>
              <a:ext uri="{FF2B5EF4-FFF2-40B4-BE49-F238E27FC236}">
                <a16:creationId xmlns:a16="http://schemas.microsoft.com/office/drawing/2014/main" id="{02FCD78C-CD4D-CA44-1EA0-A0E00B8BE6CE}"/>
              </a:ext>
            </a:extLst>
          </p:cNvPr>
          <p:cNvSpPr txBox="1"/>
          <p:nvPr/>
        </p:nvSpPr>
        <p:spPr>
          <a:xfrm>
            <a:off x="2290617" y="2953584"/>
            <a:ext cx="586509" cy="276999"/>
          </a:xfrm>
          <a:prstGeom prst="rect">
            <a:avLst/>
          </a:prstGeom>
          <a:noFill/>
        </p:spPr>
        <p:txBody>
          <a:bodyPr wrap="square" rtlCol="0">
            <a:spAutoFit/>
          </a:bodyPr>
          <a:lstStyle/>
          <a:p>
            <a:r>
              <a:rPr lang="en-US" sz="1200" dirty="0">
                <a:solidFill>
                  <a:srgbClr val="902025"/>
                </a:solidFill>
                <a:latin typeface="Nunito ExtraBold" pitchFamily="2" charset="0"/>
              </a:rPr>
              <a:t>OEP</a:t>
            </a:r>
          </a:p>
        </p:txBody>
      </p:sp>
      <p:sp>
        <p:nvSpPr>
          <p:cNvPr id="14" name="TextBox 13">
            <a:extLst>
              <a:ext uri="{FF2B5EF4-FFF2-40B4-BE49-F238E27FC236}">
                <a16:creationId xmlns:a16="http://schemas.microsoft.com/office/drawing/2014/main" id="{8632FE1F-20F2-31F2-B0CD-CC3A4E375B7C}"/>
              </a:ext>
            </a:extLst>
          </p:cNvPr>
          <p:cNvSpPr txBox="1"/>
          <p:nvPr/>
        </p:nvSpPr>
        <p:spPr>
          <a:xfrm>
            <a:off x="2025844" y="3415401"/>
            <a:ext cx="849746" cy="461665"/>
          </a:xfrm>
          <a:prstGeom prst="rect">
            <a:avLst/>
          </a:prstGeom>
          <a:noFill/>
        </p:spPr>
        <p:txBody>
          <a:bodyPr wrap="square" rtlCol="0">
            <a:spAutoFit/>
          </a:bodyPr>
          <a:lstStyle/>
          <a:p>
            <a:pPr algn="ctr"/>
            <a:r>
              <a:rPr lang="en-US" sz="1200" dirty="0">
                <a:solidFill>
                  <a:srgbClr val="902025"/>
                </a:solidFill>
                <a:latin typeface="Nunito ExtraBold" pitchFamily="2" charset="0"/>
              </a:rPr>
              <a:t>Age/Move Ins</a:t>
            </a:r>
          </a:p>
        </p:txBody>
      </p:sp>
      <p:sp>
        <p:nvSpPr>
          <p:cNvPr id="15" name="TextBox 14">
            <a:extLst>
              <a:ext uri="{FF2B5EF4-FFF2-40B4-BE49-F238E27FC236}">
                <a16:creationId xmlns:a16="http://schemas.microsoft.com/office/drawing/2014/main" id="{23AEC81B-DA78-D1D5-4861-26E564D4B6BF}"/>
              </a:ext>
            </a:extLst>
          </p:cNvPr>
          <p:cNvSpPr txBox="1"/>
          <p:nvPr/>
        </p:nvSpPr>
        <p:spPr>
          <a:xfrm>
            <a:off x="1991978" y="4010633"/>
            <a:ext cx="849745" cy="276999"/>
          </a:xfrm>
          <a:prstGeom prst="rect">
            <a:avLst/>
          </a:prstGeom>
          <a:noFill/>
        </p:spPr>
        <p:txBody>
          <a:bodyPr wrap="square" rtlCol="0">
            <a:spAutoFit/>
          </a:bodyPr>
          <a:lstStyle/>
          <a:p>
            <a:r>
              <a:rPr lang="en-US" sz="1200" dirty="0">
                <a:solidFill>
                  <a:srgbClr val="902025"/>
                </a:solidFill>
                <a:latin typeface="Nunito ExtraBold" pitchFamily="2" charset="0"/>
              </a:rPr>
              <a:t>SNP/SEP</a:t>
            </a:r>
          </a:p>
        </p:txBody>
      </p:sp>
      <p:sp>
        <p:nvSpPr>
          <p:cNvPr id="16" name="TextBox 15">
            <a:extLst>
              <a:ext uri="{FF2B5EF4-FFF2-40B4-BE49-F238E27FC236}">
                <a16:creationId xmlns:a16="http://schemas.microsoft.com/office/drawing/2014/main" id="{4D0FA312-F9EC-1385-24A0-E69E7EE8BA5B}"/>
              </a:ext>
            </a:extLst>
          </p:cNvPr>
          <p:cNvSpPr txBox="1"/>
          <p:nvPr/>
        </p:nvSpPr>
        <p:spPr>
          <a:xfrm>
            <a:off x="2286593" y="4516931"/>
            <a:ext cx="586509" cy="276999"/>
          </a:xfrm>
          <a:prstGeom prst="rect">
            <a:avLst/>
          </a:prstGeom>
          <a:noFill/>
        </p:spPr>
        <p:txBody>
          <a:bodyPr wrap="square" rtlCol="0">
            <a:spAutoFit/>
          </a:bodyPr>
          <a:lstStyle/>
          <a:p>
            <a:r>
              <a:rPr lang="en-US" sz="1200" dirty="0">
                <a:solidFill>
                  <a:srgbClr val="902025"/>
                </a:solidFill>
                <a:latin typeface="Nunito ExtraBold" pitchFamily="2" charset="0"/>
              </a:rPr>
              <a:t>AEP</a:t>
            </a:r>
          </a:p>
        </p:txBody>
      </p:sp>
      <p:sp>
        <p:nvSpPr>
          <p:cNvPr id="21" name="Rectangle 20">
            <a:extLst>
              <a:ext uri="{FF2B5EF4-FFF2-40B4-BE49-F238E27FC236}">
                <a16:creationId xmlns:a16="http://schemas.microsoft.com/office/drawing/2014/main" id="{39EAF130-954B-57DC-BC9F-EF60DB351278}"/>
              </a:ext>
            </a:extLst>
          </p:cNvPr>
          <p:cNvSpPr/>
          <p:nvPr/>
        </p:nvSpPr>
        <p:spPr>
          <a:xfrm>
            <a:off x="2927927" y="2919717"/>
            <a:ext cx="1677940" cy="266695"/>
          </a:xfrm>
          <a:prstGeom prst="rect">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F0A3FF8-4F95-CC70-60F7-7B5148E9DEBF}"/>
              </a:ext>
            </a:extLst>
          </p:cNvPr>
          <p:cNvSpPr/>
          <p:nvPr/>
        </p:nvSpPr>
        <p:spPr>
          <a:xfrm>
            <a:off x="2927927" y="3429000"/>
            <a:ext cx="6800772" cy="266695"/>
          </a:xfrm>
          <a:prstGeom prst="rect">
            <a:avLst/>
          </a:prstGeom>
          <a:solidFill>
            <a:schemeClr val="accent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C48DE91-B278-724A-82A3-D4DCF6D29D57}"/>
              </a:ext>
            </a:extLst>
          </p:cNvPr>
          <p:cNvSpPr/>
          <p:nvPr/>
        </p:nvSpPr>
        <p:spPr>
          <a:xfrm>
            <a:off x="2925118" y="3965477"/>
            <a:ext cx="6800772" cy="266695"/>
          </a:xfrm>
          <a:prstGeom prst="rect">
            <a:avLst/>
          </a:prstGeom>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327B9D5-5BA5-9BEF-E5A9-5194479870F1}"/>
              </a:ext>
            </a:extLst>
          </p:cNvPr>
          <p:cNvSpPr/>
          <p:nvPr/>
        </p:nvSpPr>
        <p:spPr>
          <a:xfrm>
            <a:off x="8047950" y="4483064"/>
            <a:ext cx="1677940" cy="246221"/>
          </a:xfrm>
          <a:prstGeom prst="rect">
            <a:avLst/>
          </a:prstGeom>
          <a:solidFill>
            <a:srgbClr val="A5002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530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fld id="{08186383-8D6A-4AC9-9ACC-1035AF233B0C}" type="slidenum">
              <a:rPr lang="en-US" smtClean="0"/>
              <a:t>12</a:t>
            </a:fld>
            <a:endParaRPr lang="en-US"/>
          </a:p>
        </p:txBody>
      </p:sp>
      <p:sp>
        <p:nvSpPr>
          <p:cNvPr id="13" name="Rectangle 12">
            <a:extLst>
              <a:ext uri="{FF2B5EF4-FFF2-40B4-BE49-F238E27FC236}">
                <a16:creationId xmlns:a16="http://schemas.microsoft.com/office/drawing/2014/main" id="{F51E06C3-97FF-F74E-A80C-C6616A9AE2D6}"/>
              </a:ext>
            </a:extLst>
          </p:cNvPr>
          <p:cNvSpPr/>
          <p:nvPr/>
        </p:nvSpPr>
        <p:spPr>
          <a:xfrm>
            <a:off x="0" y="6356351"/>
            <a:ext cx="12192000" cy="508000"/>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pic>
        <p:nvPicPr>
          <p:cNvPr id="28" name="Picture 27" descr="Shape, rectangle&#10;&#10;Description automatically generated">
            <a:extLst>
              <a:ext uri="{FF2B5EF4-FFF2-40B4-BE49-F238E27FC236}">
                <a16:creationId xmlns:a16="http://schemas.microsoft.com/office/drawing/2014/main" id="{4BE74E0B-EF01-D94F-A8DC-CB21803C71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9237" y="296462"/>
            <a:ext cx="10160000" cy="703817"/>
          </a:xfrm>
          <a:prstGeom prst="rect">
            <a:avLst/>
          </a:prstGeom>
        </p:spPr>
      </p:pic>
      <p:pic>
        <p:nvPicPr>
          <p:cNvPr id="14" name="Picture 13" descr="A picture containing text, sign&#10;&#10;Description automatically generated">
            <a:extLst>
              <a:ext uri="{FF2B5EF4-FFF2-40B4-BE49-F238E27FC236}">
                <a16:creationId xmlns:a16="http://schemas.microsoft.com/office/drawing/2014/main" id="{5CF1769F-9C45-1D43-92AF-D6230799DB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36017" y="281827"/>
            <a:ext cx="1427128" cy="830203"/>
          </a:xfrm>
          <a:prstGeom prst="rect">
            <a:avLst/>
          </a:prstGeom>
        </p:spPr>
      </p:pic>
      <p:sp>
        <p:nvSpPr>
          <p:cNvPr id="20" name="Title 1">
            <a:extLst>
              <a:ext uri="{FF2B5EF4-FFF2-40B4-BE49-F238E27FC236}">
                <a16:creationId xmlns:a16="http://schemas.microsoft.com/office/drawing/2014/main" id="{0435C3AF-61FC-2A4A-9ADE-E6FE010390D5}"/>
              </a:ext>
            </a:extLst>
          </p:cNvPr>
          <p:cNvSpPr txBox="1">
            <a:spLocks/>
          </p:cNvSpPr>
          <p:nvPr/>
        </p:nvSpPr>
        <p:spPr>
          <a:xfrm>
            <a:off x="251551" y="362303"/>
            <a:ext cx="6096000" cy="669252"/>
          </a:xfrm>
          <a:prstGeom prst="rect">
            <a:avLst/>
          </a:prstGeom>
        </p:spPr>
        <p:txBody>
          <a:bodyPr vert="horz" lIns="121920" tIns="60960" rIns="121920" bIns="60960" rtlCol="0" anchor="b" anchorCtr="0">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733" b="0" cap="none" dirty="0">
                <a:solidFill>
                  <a:schemeClr val="bg1"/>
                </a:solidFill>
                <a:latin typeface="Nunito" pitchFamily="2" charset="77"/>
              </a:rPr>
              <a:t>Growth Strategies</a:t>
            </a:r>
            <a:endParaRPr lang="en-US" sz="3733" b="0" dirty="0">
              <a:solidFill>
                <a:schemeClr val="bg1"/>
              </a:solidFill>
              <a:latin typeface="Nunito" pitchFamily="2" charset="77"/>
            </a:endParaRPr>
          </a:p>
        </p:txBody>
      </p:sp>
      <p:sp>
        <p:nvSpPr>
          <p:cNvPr id="31" name="Title 1">
            <a:extLst>
              <a:ext uri="{FF2B5EF4-FFF2-40B4-BE49-F238E27FC236}">
                <a16:creationId xmlns:a16="http://schemas.microsoft.com/office/drawing/2014/main" id="{58C9E58C-FC12-3E47-B658-F1607A9CA9B8}"/>
              </a:ext>
            </a:extLst>
          </p:cNvPr>
          <p:cNvSpPr txBox="1">
            <a:spLocks/>
          </p:cNvSpPr>
          <p:nvPr/>
        </p:nvSpPr>
        <p:spPr>
          <a:xfrm>
            <a:off x="8124450" y="6400757"/>
            <a:ext cx="4071101" cy="419187"/>
          </a:xfrm>
          <a:prstGeom prst="rect">
            <a:avLst/>
          </a:prstGeom>
        </p:spPr>
        <p:txBody>
          <a:bodyPr vert="horz" lIns="121920" tIns="60960" rIns="121920" bIns="60960" rtlCol="0" anchor="t" anchorCtr="0">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l"/>
            <a:r>
              <a:rPr lang="en-US" sz="1867" b="1" cap="none"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Value.  Expertise.  Service.</a:t>
            </a:r>
            <a:endParaRPr lang="en-US" sz="1867"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7" name="TextBox 6">
            <a:extLst>
              <a:ext uri="{FF2B5EF4-FFF2-40B4-BE49-F238E27FC236}">
                <a16:creationId xmlns:a16="http://schemas.microsoft.com/office/drawing/2014/main" id="{9ADCA29A-B561-4B20-8D7D-E524D281D9E8}"/>
              </a:ext>
            </a:extLst>
          </p:cNvPr>
          <p:cNvSpPr txBox="1"/>
          <p:nvPr/>
        </p:nvSpPr>
        <p:spPr>
          <a:xfrm>
            <a:off x="609600" y="1701800"/>
            <a:ext cx="2641600" cy="1569660"/>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3200" b="1" dirty="0">
                <a:solidFill>
                  <a:schemeClr val="bg1"/>
                </a:solidFill>
                <a:latin typeface="Nunito" panose="00000500000000000000"/>
              </a:rPr>
              <a:t>Keep Patients</a:t>
            </a:r>
          </a:p>
          <a:p>
            <a:pPr algn="ctr"/>
            <a:r>
              <a:rPr lang="en-US" sz="1600" dirty="0">
                <a:solidFill>
                  <a:schemeClr val="bg1"/>
                </a:solidFill>
                <a:latin typeface="Nunito" panose="00000500000000000000"/>
              </a:rPr>
              <a:t>Patients Stay and Tell Others</a:t>
            </a:r>
          </a:p>
        </p:txBody>
      </p:sp>
      <p:sp>
        <p:nvSpPr>
          <p:cNvPr id="15" name="TextBox 14">
            <a:extLst>
              <a:ext uri="{FF2B5EF4-FFF2-40B4-BE49-F238E27FC236}">
                <a16:creationId xmlns:a16="http://schemas.microsoft.com/office/drawing/2014/main" id="{225CADBC-98CB-4A42-8D1C-29891687DE24}"/>
              </a:ext>
            </a:extLst>
          </p:cNvPr>
          <p:cNvSpPr txBox="1"/>
          <p:nvPr/>
        </p:nvSpPr>
        <p:spPr>
          <a:xfrm>
            <a:off x="3403600" y="1705428"/>
            <a:ext cx="2641600" cy="1323439"/>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3200" b="1" dirty="0">
                <a:solidFill>
                  <a:schemeClr val="bg1"/>
                </a:solidFill>
                <a:latin typeface="Nunito" panose="00000500000000000000"/>
              </a:rPr>
              <a:t>The Right Plan</a:t>
            </a:r>
          </a:p>
          <a:p>
            <a:pPr algn="ctr"/>
            <a:r>
              <a:rPr lang="en-US" sz="1600" dirty="0">
                <a:solidFill>
                  <a:schemeClr val="bg1"/>
                </a:solidFill>
                <a:latin typeface="Nunito" panose="00000500000000000000"/>
              </a:rPr>
              <a:t>Medicare to MA; Age Ins</a:t>
            </a:r>
          </a:p>
        </p:txBody>
      </p:sp>
      <p:sp>
        <p:nvSpPr>
          <p:cNvPr id="16" name="TextBox 15">
            <a:extLst>
              <a:ext uri="{FF2B5EF4-FFF2-40B4-BE49-F238E27FC236}">
                <a16:creationId xmlns:a16="http://schemas.microsoft.com/office/drawing/2014/main" id="{DB70C9DA-59CD-422C-B889-89BEDDF1994D}"/>
              </a:ext>
            </a:extLst>
          </p:cNvPr>
          <p:cNvSpPr txBox="1"/>
          <p:nvPr/>
        </p:nvSpPr>
        <p:spPr>
          <a:xfrm>
            <a:off x="6197600" y="1701800"/>
            <a:ext cx="2641600" cy="1323439"/>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3200" b="1" dirty="0">
                <a:solidFill>
                  <a:schemeClr val="bg1"/>
                </a:solidFill>
                <a:latin typeface="Nunito" panose="00000500000000000000"/>
              </a:rPr>
              <a:t>New Patients</a:t>
            </a:r>
          </a:p>
          <a:p>
            <a:pPr algn="ctr"/>
            <a:r>
              <a:rPr lang="en-US" sz="1600" dirty="0">
                <a:solidFill>
                  <a:schemeClr val="bg1"/>
                </a:solidFill>
                <a:latin typeface="Nunito" panose="00000500000000000000"/>
              </a:rPr>
              <a:t>Move Ins, Organic Growth</a:t>
            </a:r>
          </a:p>
        </p:txBody>
      </p:sp>
      <p:sp>
        <p:nvSpPr>
          <p:cNvPr id="8" name="Arrow: Chevron 7">
            <a:extLst>
              <a:ext uri="{FF2B5EF4-FFF2-40B4-BE49-F238E27FC236}">
                <a16:creationId xmlns:a16="http://schemas.microsoft.com/office/drawing/2014/main" id="{FA3C981F-D14B-45F3-BD93-7B865DB3E819}"/>
              </a:ext>
            </a:extLst>
          </p:cNvPr>
          <p:cNvSpPr/>
          <p:nvPr/>
        </p:nvSpPr>
        <p:spPr>
          <a:xfrm>
            <a:off x="760825" y="1228981"/>
            <a:ext cx="3352800" cy="883087"/>
          </a:xfrm>
          <a:prstGeom prst="chevron">
            <a:avLst/>
          </a:prstGeom>
          <a:solidFill>
            <a:srgbClr val="92D05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2667" b="1" dirty="0">
                <a:solidFill>
                  <a:schemeClr val="bg1"/>
                </a:solidFill>
                <a:latin typeface="Nunito" panose="00000500000000000000"/>
              </a:rPr>
              <a:t>Keep Patients</a:t>
            </a:r>
          </a:p>
          <a:p>
            <a:pPr algn="ctr"/>
            <a:r>
              <a:rPr lang="en-US" sz="1333" dirty="0">
                <a:solidFill>
                  <a:schemeClr val="bg1"/>
                </a:solidFill>
                <a:latin typeface="Nunito" panose="00000500000000000000"/>
              </a:rPr>
              <a:t>Patients Stay and Tell Others</a:t>
            </a:r>
          </a:p>
        </p:txBody>
      </p:sp>
      <p:sp>
        <p:nvSpPr>
          <p:cNvPr id="18" name="Arrow: Chevron 17">
            <a:extLst>
              <a:ext uri="{FF2B5EF4-FFF2-40B4-BE49-F238E27FC236}">
                <a16:creationId xmlns:a16="http://schemas.microsoft.com/office/drawing/2014/main" id="{B38DE905-B344-48EA-88B1-B98DE2925789}"/>
              </a:ext>
            </a:extLst>
          </p:cNvPr>
          <p:cNvSpPr/>
          <p:nvPr/>
        </p:nvSpPr>
        <p:spPr>
          <a:xfrm>
            <a:off x="4351988" y="1238053"/>
            <a:ext cx="3352800" cy="883087"/>
          </a:xfrm>
          <a:prstGeom prst="chevron">
            <a:avLst/>
          </a:prstGeom>
          <a:solidFill>
            <a:srgbClr val="92D05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Nunito" panose="00000500000000000000"/>
                <a:ea typeface="+mn-ea"/>
                <a:cs typeface="+mn-cs"/>
              </a:rPr>
              <a:t>The Right Plan</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Nunito" panose="00000500000000000000"/>
                <a:ea typeface="+mn-ea"/>
                <a:cs typeface="+mn-cs"/>
              </a:rPr>
              <a:t>Medicare to MA</a:t>
            </a:r>
            <a:r>
              <a:rPr lang="en-US" sz="1600" dirty="0">
                <a:solidFill>
                  <a:srgbClr val="FFFFFF"/>
                </a:solidFill>
                <a:latin typeface="Nunito" panose="00000500000000000000"/>
              </a:rPr>
              <a:t> </a:t>
            </a:r>
            <a:r>
              <a:rPr kumimoji="0" lang="en-US" sz="1600" b="0" i="0" u="none" strike="noStrike" kern="1200" cap="none" spc="0" normalizeH="0" baseline="0" noProof="0" dirty="0">
                <a:ln>
                  <a:noFill/>
                </a:ln>
                <a:solidFill>
                  <a:srgbClr val="FFFFFF"/>
                </a:solidFill>
                <a:effectLst/>
                <a:uLnTx/>
                <a:uFillTx/>
                <a:latin typeface="Nunito" panose="00000500000000000000"/>
                <a:ea typeface="+mn-ea"/>
                <a:cs typeface="+mn-cs"/>
              </a:rPr>
              <a:t>Age Ins</a:t>
            </a:r>
          </a:p>
        </p:txBody>
      </p:sp>
      <p:sp>
        <p:nvSpPr>
          <p:cNvPr id="19" name="Arrow: Chevron 18">
            <a:extLst>
              <a:ext uri="{FF2B5EF4-FFF2-40B4-BE49-F238E27FC236}">
                <a16:creationId xmlns:a16="http://schemas.microsoft.com/office/drawing/2014/main" id="{C2683E7E-5364-48B5-B38F-5148F45D1682}"/>
              </a:ext>
            </a:extLst>
          </p:cNvPr>
          <p:cNvSpPr/>
          <p:nvPr/>
        </p:nvSpPr>
        <p:spPr>
          <a:xfrm>
            <a:off x="7874000" y="1238054"/>
            <a:ext cx="3352800" cy="883087"/>
          </a:xfrm>
          <a:prstGeom prst="chevron">
            <a:avLst/>
          </a:prstGeom>
          <a:solidFill>
            <a:srgbClr val="92D05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FFFFFF"/>
                </a:solidFill>
                <a:effectLst/>
                <a:uLnTx/>
                <a:uFillTx/>
                <a:latin typeface="Nunito" panose="00000500000000000000"/>
                <a:ea typeface="+mn-ea"/>
                <a:cs typeface="+mn-cs"/>
              </a:rPr>
              <a:t>New Patients</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FFFFFF"/>
                </a:solidFill>
                <a:effectLst/>
                <a:uLnTx/>
                <a:uFillTx/>
                <a:latin typeface="Nunito" panose="00000500000000000000"/>
                <a:ea typeface="+mn-ea"/>
                <a:cs typeface="+mn-cs"/>
              </a:rPr>
              <a:t>Move Ins, Organic Growth</a:t>
            </a:r>
          </a:p>
        </p:txBody>
      </p:sp>
      <p:graphicFrame>
        <p:nvGraphicFramePr>
          <p:cNvPr id="3" name="Table 3">
            <a:extLst>
              <a:ext uri="{FF2B5EF4-FFF2-40B4-BE49-F238E27FC236}">
                <a16:creationId xmlns:a16="http://schemas.microsoft.com/office/drawing/2014/main" id="{8A2C91A4-5E29-4CDC-AB0F-596681BD27B2}"/>
              </a:ext>
            </a:extLst>
          </p:cNvPr>
          <p:cNvGraphicFramePr>
            <a:graphicFrameLocks noGrp="1"/>
          </p:cNvGraphicFramePr>
          <p:nvPr/>
        </p:nvGraphicFramePr>
        <p:xfrm>
          <a:off x="762001" y="2242304"/>
          <a:ext cx="10464801" cy="4196080"/>
        </p:xfrm>
        <a:graphic>
          <a:graphicData uri="http://schemas.openxmlformats.org/drawingml/2006/table">
            <a:tbl>
              <a:tblPr firstRow="1" bandRow="1">
                <a:tableStyleId>{5C22544A-7EE6-4342-B048-85BDC9FD1C3A}</a:tableStyleId>
              </a:tblPr>
              <a:tblGrid>
                <a:gridCol w="3488267">
                  <a:extLst>
                    <a:ext uri="{9D8B030D-6E8A-4147-A177-3AD203B41FA5}">
                      <a16:colId xmlns:a16="http://schemas.microsoft.com/office/drawing/2014/main" val="2377670513"/>
                    </a:ext>
                  </a:extLst>
                </a:gridCol>
                <a:gridCol w="3488267">
                  <a:extLst>
                    <a:ext uri="{9D8B030D-6E8A-4147-A177-3AD203B41FA5}">
                      <a16:colId xmlns:a16="http://schemas.microsoft.com/office/drawing/2014/main" val="901160383"/>
                    </a:ext>
                  </a:extLst>
                </a:gridCol>
                <a:gridCol w="3488267">
                  <a:extLst>
                    <a:ext uri="{9D8B030D-6E8A-4147-A177-3AD203B41FA5}">
                      <a16:colId xmlns:a16="http://schemas.microsoft.com/office/drawing/2014/main" val="1906401624"/>
                    </a:ext>
                  </a:extLst>
                </a:gridCol>
              </a:tblGrid>
              <a:tr h="4196080">
                <a:tc>
                  <a:txBody>
                    <a:bodyPr/>
                    <a:lstStyle/>
                    <a:p>
                      <a:r>
                        <a:rPr lang="en-US" sz="1400" b="1" dirty="0">
                          <a:latin typeface="Nunito" panose="00000500000000000000"/>
                        </a:rPr>
                        <a:t>Activity In-Clinic:</a:t>
                      </a:r>
                    </a:p>
                    <a:p>
                      <a:endParaRPr lang="en-US" sz="1300" b="1" dirty="0">
                        <a:latin typeface="Nunito" panose="00000500000000000000"/>
                      </a:endParaRPr>
                    </a:p>
                    <a:p>
                      <a:pPr marL="171450" indent="-171450">
                        <a:buFont typeface="Arial" panose="020B0604020202020204" pitchFamily="34" charset="0"/>
                        <a:buChar char="•"/>
                      </a:pPr>
                      <a:r>
                        <a:rPr lang="en-US" sz="1300" dirty="0">
                          <a:latin typeface="Nunito" panose="00000500000000000000"/>
                        </a:rPr>
                        <a:t>Patient Appreciation events; patient orientations; referral programs; surveys </a:t>
                      </a:r>
                    </a:p>
                    <a:p>
                      <a:pPr marL="171450" indent="-171450">
                        <a:buFont typeface="Arial" panose="020B0604020202020204" pitchFamily="34" charset="0"/>
                        <a:buChar char="•"/>
                      </a:pPr>
                      <a:endParaRPr lang="en-US" sz="1300" dirty="0">
                        <a:latin typeface="Nunito" panose="00000500000000000000"/>
                      </a:endParaRPr>
                    </a:p>
                    <a:p>
                      <a:pPr marL="171450" indent="-171450">
                        <a:buFont typeface="Arial" panose="020B0604020202020204" pitchFamily="34" charset="0"/>
                        <a:buChar char="•"/>
                      </a:pPr>
                      <a:r>
                        <a:rPr lang="en-US" sz="1300" dirty="0">
                          <a:latin typeface="Nunito" panose="00000500000000000000"/>
                        </a:rPr>
                        <a:t>Direct outreach to patients (email; text; social; phone; direct mail)</a:t>
                      </a:r>
                    </a:p>
                    <a:p>
                      <a:endParaRPr lang="en-US" sz="1300" b="1" dirty="0">
                        <a:latin typeface="Nunito" panose="00000500000000000000"/>
                      </a:endParaRPr>
                    </a:p>
                    <a:p>
                      <a:r>
                        <a:rPr lang="en-US" sz="1300" b="1" dirty="0">
                          <a:latin typeface="Nunito" panose="00000500000000000000"/>
                        </a:rPr>
                        <a:t>Main Message: </a:t>
                      </a:r>
                    </a:p>
                    <a:p>
                      <a:endParaRPr lang="en-US" sz="1300" b="1" dirty="0">
                        <a:latin typeface="Nunito" panose="00000500000000000000"/>
                      </a:endParaRPr>
                    </a:p>
                    <a:p>
                      <a:pPr marL="171450" indent="-171450">
                        <a:buFont typeface="Arial" panose="020B0604020202020204" pitchFamily="34" charset="0"/>
                        <a:buChar char="•"/>
                      </a:pPr>
                      <a:r>
                        <a:rPr lang="en-US" sz="1300" dirty="0">
                          <a:latin typeface="Nunito" panose="00000500000000000000"/>
                        </a:rPr>
                        <a:t>We are honored to care for you; Stay with your Doc; Refer a friend</a:t>
                      </a:r>
                    </a:p>
                    <a:p>
                      <a:endParaRPr lang="en-US" sz="1300" b="1" dirty="0">
                        <a:latin typeface="Nunito" panose="00000500000000000000"/>
                      </a:endParaRPr>
                    </a:p>
                    <a:p>
                      <a:endParaRPr lang="en-US" sz="1300" b="1" dirty="0">
                        <a:latin typeface="Nunito" panose="00000500000000000000"/>
                      </a:endParaRPr>
                    </a:p>
                    <a:p>
                      <a:r>
                        <a:rPr lang="en-US" sz="1300" b="1" dirty="0">
                          <a:latin typeface="Nunito" panose="00000500000000000000"/>
                        </a:rPr>
                        <a:t>Outcome:</a:t>
                      </a:r>
                    </a:p>
                    <a:p>
                      <a:endParaRPr lang="en-US" sz="1300" b="1" dirty="0">
                        <a:latin typeface="Nunito" panose="00000500000000000000"/>
                      </a:endParaRPr>
                    </a:p>
                    <a:p>
                      <a:pPr marL="171450" indent="-171450">
                        <a:buFont typeface="Arial" panose="020B0604020202020204" pitchFamily="34" charset="0"/>
                        <a:buChar char="•"/>
                      </a:pPr>
                      <a:r>
                        <a:rPr lang="en-US" sz="1300" dirty="0">
                          <a:latin typeface="Nunito" panose="00000500000000000000"/>
                        </a:rPr>
                        <a:t>Stickiness with Doctor and care team; Advocate; refers friends</a:t>
                      </a:r>
                    </a:p>
                    <a:p>
                      <a:endParaRPr lang="en-US" sz="1300" dirty="0"/>
                    </a:p>
                  </a:txBody>
                  <a:tcPr marL="121920" marR="121920" marT="60960" marB="60960"/>
                </a:tc>
                <a:tc>
                  <a:txBody>
                    <a:bodyPr/>
                    <a:lstStyle/>
                    <a:p>
                      <a:r>
                        <a:rPr lang="en-US" sz="1400" b="1" dirty="0">
                          <a:latin typeface="Nunito" panose="00000500000000000000"/>
                        </a:rPr>
                        <a:t>Direct to Patient:</a:t>
                      </a:r>
                    </a:p>
                    <a:p>
                      <a:endParaRPr lang="en-US" sz="1300" b="1" dirty="0">
                        <a:latin typeface="Nunito" panose="00000500000000000000"/>
                      </a:endParaRPr>
                    </a:p>
                    <a:p>
                      <a:pPr marL="171450" indent="-171450">
                        <a:buFont typeface="Arial" panose="020B0604020202020204" pitchFamily="34" charset="0"/>
                        <a:buChar char="•"/>
                      </a:pPr>
                      <a:r>
                        <a:rPr lang="en-US" sz="1300" dirty="0">
                          <a:latin typeface="Nunito" panose="00000500000000000000"/>
                        </a:rPr>
                        <a:t>Brokers assigned to clinic; patient education events; AEP clinic tool kit; training and scripting teams; direct outreach to patients (email; text; social; phone; direct mail)</a:t>
                      </a:r>
                    </a:p>
                    <a:p>
                      <a:endParaRPr lang="en-US" sz="1300" b="1" dirty="0">
                        <a:latin typeface="Nunito" panose="00000500000000000000"/>
                      </a:endParaRPr>
                    </a:p>
                    <a:p>
                      <a:r>
                        <a:rPr lang="en-US" sz="1300" b="1" dirty="0">
                          <a:latin typeface="Nunito" panose="00000500000000000000"/>
                        </a:rPr>
                        <a:t>Main Message: </a:t>
                      </a:r>
                    </a:p>
                    <a:p>
                      <a:endParaRPr lang="en-US" sz="1300" b="1" dirty="0">
                        <a:latin typeface="Nunito" panose="00000500000000000000"/>
                      </a:endParaRPr>
                    </a:p>
                    <a:p>
                      <a:pPr marL="171450" indent="-171450">
                        <a:buFont typeface="Arial" panose="020B0604020202020204" pitchFamily="34" charset="0"/>
                        <a:buChar char="•"/>
                      </a:pPr>
                      <a:r>
                        <a:rPr lang="en-US" sz="1300" dirty="0">
                          <a:latin typeface="Nunito" panose="00000500000000000000"/>
                        </a:rPr>
                        <a:t>Does your plan provide you with the benefits you need; we can help; Are you getting the benefits you deserve?</a:t>
                      </a:r>
                    </a:p>
                    <a:p>
                      <a:endParaRPr lang="en-US" sz="1300" dirty="0">
                        <a:latin typeface="Nunito" panose="00000500000000000000"/>
                      </a:endParaRPr>
                    </a:p>
                    <a:p>
                      <a:r>
                        <a:rPr lang="en-US" sz="1300" b="1" dirty="0">
                          <a:latin typeface="Nunito" panose="00000500000000000000"/>
                        </a:rPr>
                        <a:t>Outcome:</a:t>
                      </a:r>
                    </a:p>
                    <a:p>
                      <a:endParaRPr lang="en-US" sz="1300" b="1" dirty="0">
                        <a:latin typeface="Nunito" panose="00000500000000000000"/>
                      </a:endParaRPr>
                    </a:p>
                    <a:p>
                      <a:pPr marL="171450" indent="-171450">
                        <a:buFont typeface="Arial" panose="020B0604020202020204" pitchFamily="34" charset="0"/>
                        <a:buChar char="•"/>
                      </a:pPr>
                      <a:r>
                        <a:rPr lang="en-US" sz="1300" dirty="0">
                          <a:latin typeface="Nunito" panose="00000500000000000000"/>
                        </a:rPr>
                        <a:t>Patients with appropriate coverage/funding; educated about benefits of MA</a:t>
                      </a:r>
                      <a:endParaRPr lang="en-US" sz="1300" dirty="0"/>
                    </a:p>
                  </a:txBody>
                  <a:tcPr marL="121920" marR="121920" marT="60960" marB="60960"/>
                </a:tc>
                <a:tc>
                  <a:txBody>
                    <a:bodyPr/>
                    <a:lstStyle/>
                    <a:p>
                      <a:r>
                        <a:rPr lang="en-US" sz="1400" b="1" dirty="0">
                          <a:latin typeface="Nunito" panose="00000500000000000000"/>
                        </a:rPr>
                        <a:t>Direct to Community:</a:t>
                      </a:r>
                    </a:p>
                    <a:p>
                      <a:endParaRPr lang="en-US" sz="1300" b="1" dirty="0">
                        <a:latin typeface="Nunito" panose="00000500000000000000"/>
                      </a:endParaRPr>
                    </a:p>
                    <a:p>
                      <a:pPr marL="171450" indent="-171450">
                        <a:buFont typeface="Arial" panose="020B0604020202020204" pitchFamily="34" charset="0"/>
                        <a:buChar char="•"/>
                      </a:pPr>
                      <a:r>
                        <a:rPr lang="en-US" sz="1300" dirty="0">
                          <a:latin typeface="Nunito" panose="00000500000000000000"/>
                        </a:rPr>
                        <a:t>Broker programs/tools; community events, doctor talks; digital/social; paid media – print, outdoor, TV, direct mail; email campaign</a:t>
                      </a:r>
                    </a:p>
                    <a:p>
                      <a:endParaRPr lang="en-US" sz="1300" dirty="0">
                        <a:latin typeface="Nunito" panose="00000500000000000000"/>
                      </a:endParaRPr>
                    </a:p>
                    <a:p>
                      <a:endParaRPr lang="en-US" sz="1300" b="1" dirty="0">
                        <a:latin typeface="Nunito" panose="00000500000000000000"/>
                      </a:endParaRPr>
                    </a:p>
                    <a:p>
                      <a:r>
                        <a:rPr lang="en-US" sz="1300" b="1" dirty="0">
                          <a:latin typeface="Nunito" panose="00000500000000000000"/>
                        </a:rPr>
                        <a:t>Main Message: </a:t>
                      </a:r>
                    </a:p>
                    <a:p>
                      <a:endParaRPr lang="en-US" sz="1300" b="1" dirty="0">
                        <a:latin typeface="Nunito" panose="00000500000000000000"/>
                      </a:endParaRPr>
                    </a:p>
                    <a:p>
                      <a:pPr marL="171450" indent="-171450">
                        <a:buFont typeface="Arial" panose="020B0604020202020204" pitchFamily="34" charset="0"/>
                        <a:buChar char="•"/>
                      </a:pPr>
                      <a:r>
                        <a:rPr lang="en-US" sz="1300" dirty="0">
                          <a:latin typeface="Nunito" panose="00000500000000000000"/>
                        </a:rPr>
                        <a:t>Trust us with your care; a better experience; strong network; more services</a:t>
                      </a:r>
                    </a:p>
                    <a:p>
                      <a:endParaRPr lang="en-US" sz="1300" dirty="0">
                        <a:latin typeface="Nunito" panose="00000500000000000000"/>
                      </a:endParaRPr>
                    </a:p>
                    <a:p>
                      <a:endParaRPr lang="en-US" sz="1300" b="1" dirty="0">
                        <a:latin typeface="Nunito" panose="00000500000000000000"/>
                      </a:endParaRPr>
                    </a:p>
                    <a:p>
                      <a:r>
                        <a:rPr lang="en-US" sz="1300" b="1" dirty="0">
                          <a:latin typeface="Nunito" panose="00000500000000000000"/>
                        </a:rPr>
                        <a:t>Outcome:</a:t>
                      </a:r>
                    </a:p>
                    <a:p>
                      <a:endParaRPr lang="en-US" sz="1300" b="1" dirty="0">
                        <a:latin typeface="Nunito" panose="00000500000000000000"/>
                      </a:endParaRPr>
                    </a:p>
                    <a:p>
                      <a:pPr marL="171450" indent="-171450">
                        <a:buFont typeface="Arial" panose="020B0604020202020204" pitchFamily="34" charset="0"/>
                        <a:buChar char="•"/>
                      </a:pPr>
                      <a:r>
                        <a:rPr lang="en-US" sz="1300" dirty="0">
                          <a:latin typeface="Nunito" panose="00000500000000000000"/>
                        </a:rPr>
                        <a:t>New patients acquired from others or capture of new people to the market</a:t>
                      </a:r>
                    </a:p>
                    <a:p>
                      <a:endParaRPr lang="en-US" sz="1300" dirty="0"/>
                    </a:p>
                  </a:txBody>
                  <a:tcPr marL="121920" marR="121920" marT="60960" marB="60960"/>
                </a:tc>
                <a:extLst>
                  <a:ext uri="{0D108BD9-81ED-4DB2-BD59-A6C34878D82A}">
                    <a16:rowId xmlns:a16="http://schemas.microsoft.com/office/drawing/2014/main" val="2566014440"/>
                  </a:ext>
                </a:extLst>
              </a:tr>
            </a:tbl>
          </a:graphicData>
        </a:graphic>
      </p:graphicFrame>
    </p:spTree>
    <p:extLst>
      <p:ext uri="{BB962C8B-B14F-4D97-AF65-F5344CB8AC3E}">
        <p14:creationId xmlns:p14="http://schemas.microsoft.com/office/powerpoint/2010/main" val="6657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0-#ppt_w/2"/>
                                          </p:val>
                                        </p:tav>
                                        <p:tav tm="100000">
                                          <p:val>
                                            <p:strVal val="#ppt_x"/>
                                          </p:val>
                                        </p:tav>
                                      </p:tavLst>
                                    </p:anim>
                                    <p:anim calcmode="lin" valueType="num">
                                      <p:cBhvr additive="base">
                                        <p:cTn id="12" dur="1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0-#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0-#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000" fill="hold"/>
                                        <p:tgtEl>
                                          <p:spTgt spid="31"/>
                                        </p:tgtEl>
                                        <p:attrNameLst>
                                          <p:attrName>ppt_x</p:attrName>
                                        </p:attrNameLst>
                                      </p:cBhvr>
                                      <p:tavLst>
                                        <p:tav tm="0">
                                          <p:val>
                                            <p:strVal val="0-#ppt_w/2"/>
                                          </p:val>
                                        </p:tav>
                                        <p:tav tm="100000">
                                          <p:val>
                                            <p:strVal val="#ppt_x"/>
                                          </p:val>
                                        </p:tav>
                                      </p:tavLst>
                                    </p:anim>
                                    <p:anim calcmode="lin" valueType="num">
                                      <p:cBhvr additive="base">
                                        <p:cTn id="24"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7CC186C-53BE-4E90-B30C-9FB83B582943}"/>
              </a:ext>
            </a:extLst>
          </p:cNvPr>
          <p:cNvSpPr txBox="1"/>
          <p:nvPr/>
        </p:nvSpPr>
        <p:spPr>
          <a:xfrm>
            <a:off x="7500730" y="977253"/>
            <a:ext cx="4681436" cy="1149032"/>
          </a:xfrm>
          <a:prstGeom prst="rect">
            <a:avLst/>
          </a:prstGeom>
          <a:solidFill>
            <a:schemeClr val="bg1">
              <a:lumMod val="95000"/>
            </a:schemeClr>
          </a:solid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r>
              <a:rPr lang="en-US" sz="1067" b="1" dirty="0">
                <a:solidFill>
                  <a:srgbClr val="006666"/>
                </a:solidFill>
                <a:latin typeface="Lato Black"/>
              </a:rPr>
              <a:t>GOAL:</a:t>
            </a:r>
          </a:p>
          <a:p>
            <a:pPr lvl="1"/>
            <a:r>
              <a:rPr lang="en-US" sz="933" dirty="0">
                <a:solidFill>
                  <a:srgbClr val="006666"/>
                </a:solidFill>
                <a:latin typeface="Lato Black"/>
              </a:rPr>
              <a:t>Better Care: </a:t>
            </a:r>
            <a:r>
              <a:rPr lang="en-US" sz="933" dirty="0">
                <a:latin typeface="Lato Black"/>
              </a:rPr>
              <a:t>Improving the patient experience. Informing the patient about their health plan options.</a:t>
            </a:r>
            <a:endParaRPr lang="en-US" sz="933" dirty="0">
              <a:solidFill>
                <a:srgbClr val="006666"/>
              </a:solidFill>
              <a:latin typeface="Lato Black"/>
            </a:endParaRPr>
          </a:p>
          <a:p>
            <a:pPr lvl="1"/>
            <a:r>
              <a:rPr lang="en-US" sz="933" dirty="0">
                <a:solidFill>
                  <a:srgbClr val="006666"/>
                </a:solidFill>
                <a:latin typeface="Lato Black"/>
              </a:rPr>
              <a:t>Better Health: </a:t>
            </a:r>
            <a:r>
              <a:rPr lang="en-US" sz="933" dirty="0">
                <a:latin typeface="Lato Black"/>
              </a:rPr>
              <a:t>Encourage patients to review their health plan’s benefits annually to ensure it meets their current needs.</a:t>
            </a:r>
            <a:endParaRPr lang="en-US" sz="933" dirty="0">
              <a:solidFill>
                <a:srgbClr val="006666"/>
              </a:solidFill>
              <a:latin typeface="Lato Black"/>
            </a:endParaRPr>
          </a:p>
          <a:p>
            <a:pPr lvl="1"/>
            <a:r>
              <a:rPr lang="en-US" sz="933" dirty="0">
                <a:solidFill>
                  <a:srgbClr val="006666"/>
                </a:solidFill>
                <a:latin typeface="Lato Black"/>
              </a:rPr>
              <a:t>Lower Cost: </a:t>
            </a:r>
            <a:r>
              <a:rPr lang="en-US" sz="933" dirty="0">
                <a:latin typeface="Lato Black"/>
              </a:rPr>
              <a:t>Aligning patient’s needs with available benefits to help them save money.</a:t>
            </a:r>
            <a:endParaRPr lang="en-US" sz="933" dirty="0">
              <a:solidFill>
                <a:srgbClr val="006666"/>
              </a:solidFill>
              <a:latin typeface="Lato Black"/>
            </a:endParaRPr>
          </a:p>
        </p:txBody>
      </p:sp>
      <p:sp>
        <p:nvSpPr>
          <p:cNvPr id="2" name="Slide Number Placeholder 1"/>
          <p:cNvSpPr>
            <a:spLocks noGrp="1"/>
          </p:cNvSpPr>
          <p:nvPr>
            <p:ph type="sldNum" sz="quarter" idx="12"/>
          </p:nvPr>
        </p:nvSpPr>
        <p:spPr/>
        <p:txBody>
          <a:bodyPr/>
          <a:lst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fld id="{08186383-8D6A-4AC9-9ACC-1035AF233B0C}" type="slidenum">
              <a:rPr lang="en-US" smtClean="0"/>
              <a:t>13</a:t>
            </a:fld>
            <a:endParaRPr lang="en-US"/>
          </a:p>
        </p:txBody>
      </p:sp>
      <p:sp>
        <p:nvSpPr>
          <p:cNvPr id="13" name="Rectangle 12">
            <a:extLst>
              <a:ext uri="{FF2B5EF4-FFF2-40B4-BE49-F238E27FC236}">
                <a16:creationId xmlns:a16="http://schemas.microsoft.com/office/drawing/2014/main" id="{F51E06C3-97FF-F74E-A80C-C6616A9AE2D6}"/>
              </a:ext>
            </a:extLst>
          </p:cNvPr>
          <p:cNvSpPr/>
          <p:nvPr/>
        </p:nvSpPr>
        <p:spPr>
          <a:xfrm>
            <a:off x="0" y="6356351"/>
            <a:ext cx="12192000" cy="508000"/>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sp>
        <p:nvSpPr>
          <p:cNvPr id="31" name="Title 1">
            <a:extLst>
              <a:ext uri="{FF2B5EF4-FFF2-40B4-BE49-F238E27FC236}">
                <a16:creationId xmlns:a16="http://schemas.microsoft.com/office/drawing/2014/main" id="{58C9E58C-FC12-3E47-B658-F1607A9CA9B8}"/>
              </a:ext>
            </a:extLst>
          </p:cNvPr>
          <p:cNvSpPr txBox="1">
            <a:spLocks/>
          </p:cNvSpPr>
          <p:nvPr/>
        </p:nvSpPr>
        <p:spPr>
          <a:xfrm>
            <a:off x="8124450" y="6400757"/>
            <a:ext cx="4071101" cy="419187"/>
          </a:xfrm>
          <a:prstGeom prst="rect">
            <a:avLst/>
          </a:prstGeom>
        </p:spPr>
        <p:txBody>
          <a:bodyPr vert="horz" lIns="121920" tIns="60960" rIns="121920" bIns="60960" rtlCol="0" anchor="t" anchorCtr="0">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l"/>
            <a:r>
              <a:rPr lang="en-US" sz="1867" b="1" cap="none"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Value.  Expertise.  Service.</a:t>
            </a:r>
            <a:endParaRPr lang="en-US" sz="1867"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pic>
        <p:nvPicPr>
          <p:cNvPr id="23" name="Picture 22" descr="A picture containing text, sign&#10;&#10;Description automatically generated">
            <a:extLst>
              <a:ext uri="{FF2B5EF4-FFF2-40B4-BE49-F238E27FC236}">
                <a16:creationId xmlns:a16="http://schemas.microsoft.com/office/drawing/2014/main" id="{B2589225-14E6-4D3F-9A2B-2CFBB80BD5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69601" y="279400"/>
            <a:ext cx="961785" cy="559499"/>
          </a:xfrm>
          <a:prstGeom prst="rect">
            <a:avLst/>
          </a:prstGeom>
        </p:spPr>
      </p:pic>
      <p:sp>
        <p:nvSpPr>
          <p:cNvPr id="81" name="Line 396">
            <a:extLst>
              <a:ext uri="{FF2B5EF4-FFF2-40B4-BE49-F238E27FC236}">
                <a16:creationId xmlns:a16="http://schemas.microsoft.com/office/drawing/2014/main" id="{AF4EDDA9-6574-4690-A031-0AA5A8FEE15B}"/>
              </a:ext>
            </a:extLst>
          </p:cNvPr>
          <p:cNvSpPr>
            <a:spLocks noChangeShapeType="1"/>
          </p:cNvSpPr>
          <p:nvPr/>
        </p:nvSpPr>
        <p:spPr bwMode="auto">
          <a:xfrm>
            <a:off x="311617" y="868736"/>
            <a:ext cx="1556903" cy="2025"/>
          </a:xfrm>
          <a:prstGeom prst="line">
            <a:avLst/>
          </a:prstGeom>
          <a:noFill/>
          <a:ln w="4392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82" name="Line 397">
            <a:extLst>
              <a:ext uri="{FF2B5EF4-FFF2-40B4-BE49-F238E27FC236}">
                <a16:creationId xmlns:a16="http://schemas.microsoft.com/office/drawing/2014/main" id="{E51B6862-B6B0-41AA-95E9-FC4CF2F0107A}"/>
              </a:ext>
            </a:extLst>
          </p:cNvPr>
          <p:cNvSpPr>
            <a:spLocks noChangeShapeType="1"/>
          </p:cNvSpPr>
          <p:nvPr/>
        </p:nvSpPr>
        <p:spPr bwMode="auto">
          <a:xfrm>
            <a:off x="1107276" y="868736"/>
            <a:ext cx="761243" cy="2025"/>
          </a:xfrm>
          <a:prstGeom prst="line">
            <a:avLst/>
          </a:prstGeom>
          <a:noFill/>
          <a:ln w="4392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83" name="Freeform 485">
            <a:extLst>
              <a:ext uri="{FF2B5EF4-FFF2-40B4-BE49-F238E27FC236}">
                <a16:creationId xmlns:a16="http://schemas.microsoft.com/office/drawing/2014/main" id="{3BF5532D-0BA1-428F-8CFB-1BCBA44001A2}"/>
              </a:ext>
            </a:extLst>
          </p:cNvPr>
          <p:cNvSpPr>
            <a:spLocks noChangeArrowheads="1"/>
          </p:cNvSpPr>
          <p:nvPr/>
        </p:nvSpPr>
        <p:spPr bwMode="auto">
          <a:xfrm>
            <a:off x="3777006" y="4377192"/>
            <a:ext cx="745047" cy="265221"/>
          </a:xfrm>
          <a:custGeom>
            <a:avLst/>
            <a:gdLst>
              <a:gd name="T0" fmla="*/ 1329 w 1624"/>
              <a:gd name="T1" fmla="*/ 577 h 578"/>
              <a:gd name="T2" fmla="*/ 1329 w 1624"/>
              <a:gd name="T3" fmla="*/ 577 h 578"/>
              <a:gd name="T4" fmla="*/ 1563 w 1624"/>
              <a:gd name="T5" fmla="*/ 385 h 578"/>
              <a:gd name="T6" fmla="*/ 1601 w 1624"/>
              <a:gd name="T7" fmla="*/ 190 h 578"/>
              <a:gd name="T8" fmla="*/ 1601 w 1624"/>
              <a:gd name="T9" fmla="*/ 190 h 578"/>
              <a:gd name="T10" fmla="*/ 1444 w 1624"/>
              <a:gd name="T11" fmla="*/ 0 h 578"/>
              <a:gd name="T12" fmla="*/ 347 w 1624"/>
              <a:gd name="T13" fmla="*/ 0 h 578"/>
              <a:gd name="T14" fmla="*/ 347 w 1624"/>
              <a:gd name="T15" fmla="*/ 0 h 578"/>
              <a:gd name="T16" fmla="*/ 95 w 1624"/>
              <a:gd name="T17" fmla="*/ 185 h 578"/>
              <a:gd name="T18" fmla="*/ 32 w 1624"/>
              <a:gd name="T19" fmla="*/ 391 h 578"/>
              <a:gd name="T20" fmla="*/ 32 w 1624"/>
              <a:gd name="T21" fmla="*/ 391 h 578"/>
              <a:gd name="T22" fmla="*/ 170 w 1624"/>
              <a:gd name="T23" fmla="*/ 577 h 578"/>
              <a:gd name="T24" fmla="*/ 1329 w 1624"/>
              <a:gd name="T25" fmla="*/ 577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4" h="578">
                <a:moveTo>
                  <a:pt x="1329" y="577"/>
                </a:moveTo>
                <a:lnTo>
                  <a:pt x="1329" y="577"/>
                </a:lnTo>
                <a:cubicBezTo>
                  <a:pt x="1437" y="577"/>
                  <a:pt x="1541" y="491"/>
                  <a:pt x="1563" y="385"/>
                </a:cubicBezTo>
                <a:lnTo>
                  <a:pt x="1601" y="190"/>
                </a:lnTo>
                <a:lnTo>
                  <a:pt x="1601" y="190"/>
                </a:lnTo>
                <a:cubicBezTo>
                  <a:pt x="1623" y="86"/>
                  <a:pt x="1552" y="0"/>
                  <a:pt x="1444" y="0"/>
                </a:cubicBezTo>
                <a:lnTo>
                  <a:pt x="347" y="0"/>
                </a:lnTo>
                <a:lnTo>
                  <a:pt x="347" y="0"/>
                </a:lnTo>
                <a:cubicBezTo>
                  <a:pt x="240" y="0"/>
                  <a:pt x="126" y="83"/>
                  <a:pt x="95" y="185"/>
                </a:cubicBezTo>
                <a:lnTo>
                  <a:pt x="32" y="391"/>
                </a:lnTo>
                <a:lnTo>
                  <a:pt x="32" y="391"/>
                </a:lnTo>
                <a:cubicBezTo>
                  <a:pt x="0" y="493"/>
                  <a:pt x="63" y="577"/>
                  <a:pt x="170" y="577"/>
                </a:cubicBezTo>
                <a:lnTo>
                  <a:pt x="1329" y="577"/>
                </a:lnTo>
              </a:path>
            </a:pathLst>
          </a:custGeom>
          <a:solidFill>
            <a:srgbClr val="F67F14"/>
          </a:solidFill>
          <a:ln>
            <a:noFill/>
          </a:ln>
          <a:effectLst/>
          <a:extLst>
            <a:ext uri="{91240B29-F687-4F45-9708-019B960494DF}">
              <a14:hiddenLine xmlns:a14="http://schemas.microsoft.com/office/drawing/2010/main" w="9525" cap="flat">
                <a:solidFill>
                  <a:srgbClr val="CCD793"/>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84" name="Freeform 490">
            <a:extLst>
              <a:ext uri="{FF2B5EF4-FFF2-40B4-BE49-F238E27FC236}">
                <a16:creationId xmlns:a16="http://schemas.microsoft.com/office/drawing/2014/main" id="{2A34F134-C178-462E-9B90-678F375B336D}"/>
              </a:ext>
            </a:extLst>
          </p:cNvPr>
          <p:cNvSpPr>
            <a:spLocks noChangeArrowheads="1"/>
          </p:cNvSpPr>
          <p:nvPr/>
        </p:nvSpPr>
        <p:spPr bwMode="auto">
          <a:xfrm>
            <a:off x="9437735" y="5569671"/>
            <a:ext cx="751120" cy="445408"/>
          </a:xfrm>
          <a:custGeom>
            <a:avLst/>
            <a:gdLst>
              <a:gd name="T0" fmla="*/ 0 w 1636"/>
              <a:gd name="T1" fmla="*/ 0 h 970"/>
              <a:gd name="T2" fmla="*/ 0 w 1636"/>
              <a:gd name="T3" fmla="*/ 0 h 970"/>
              <a:gd name="T4" fmla="*/ 1635 w 1636"/>
              <a:gd name="T5" fmla="*/ 0 h 970"/>
              <a:gd name="T6" fmla="*/ 1635 w 1636"/>
              <a:gd name="T7" fmla="*/ 969 h 970"/>
              <a:gd name="T8" fmla="*/ 488 w 1636"/>
              <a:gd name="T9" fmla="*/ 969 h 970"/>
              <a:gd name="T10" fmla="*/ 0 w 1636"/>
              <a:gd name="T11" fmla="*/ 0 h 970"/>
            </a:gdLst>
            <a:ahLst/>
            <a:cxnLst>
              <a:cxn ang="0">
                <a:pos x="T0" y="T1"/>
              </a:cxn>
              <a:cxn ang="0">
                <a:pos x="T2" y="T3"/>
              </a:cxn>
              <a:cxn ang="0">
                <a:pos x="T4" y="T5"/>
              </a:cxn>
              <a:cxn ang="0">
                <a:pos x="T6" y="T7"/>
              </a:cxn>
              <a:cxn ang="0">
                <a:pos x="T8" y="T9"/>
              </a:cxn>
              <a:cxn ang="0">
                <a:pos x="T10" y="T11"/>
              </a:cxn>
            </a:cxnLst>
            <a:rect l="0" t="0" r="r" b="b"/>
            <a:pathLst>
              <a:path w="1636" h="970">
                <a:moveTo>
                  <a:pt x="0" y="0"/>
                </a:moveTo>
                <a:lnTo>
                  <a:pt x="0" y="0"/>
                </a:lnTo>
                <a:cubicBezTo>
                  <a:pt x="83" y="16"/>
                  <a:pt x="1635" y="0"/>
                  <a:pt x="1635" y="0"/>
                </a:cubicBezTo>
                <a:lnTo>
                  <a:pt x="1635" y="969"/>
                </a:lnTo>
                <a:lnTo>
                  <a:pt x="488" y="969"/>
                </a:lnTo>
                <a:lnTo>
                  <a:pt x="0" y="0"/>
                </a:lnTo>
              </a:path>
            </a:pathLst>
          </a:custGeom>
          <a:solidFill>
            <a:srgbClr val="D1CDCC"/>
          </a:solidFill>
          <a:ln>
            <a:noFill/>
          </a:ln>
          <a:effectLst/>
          <a:extLst>
            <a:ext uri="{91240B29-F687-4F45-9708-019B960494DF}">
              <a14:hiddenLine xmlns:a14="http://schemas.microsoft.com/office/drawing/2010/main" w="9525" cap="flat">
                <a:solidFill>
                  <a:srgbClr val="CCD793"/>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85" name="Freeform 494">
            <a:extLst>
              <a:ext uri="{FF2B5EF4-FFF2-40B4-BE49-F238E27FC236}">
                <a16:creationId xmlns:a16="http://schemas.microsoft.com/office/drawing/2014/main" id="{8D51C144-7BFE-4201-8405-A69C8B8DEB33}"/>
              </a:ext>
            </a:extLst>
          </p:cNvPr>
          <p:cNvSpPr>
            <a:spLocks noChangeArrowheads="1"/>
          </p:cNvSpPr>
          <p:nvPr/>
        </p:nvSpPr>
        <p:spPr bwMode="auto">
          <a:xfrm>
            <a:off x="478964" y="2862806"/>
            <a:ext cx="10236280" cy="3362829"/>
          </a:xfrm>
          <a:custGeom>
            <a:avLst/>
            <a:gdLst>
              <a:gd name="T0" fmla="*/ 21562 w 22296"/>
              <a:gd name="T1" fmla="*/ 7325 h 7326"/>
              <a:gd name="T2" fmla="*/ 18768 w 22296"/>
              <a:gd name="T3" fmla="*/ 7325 h 7326"/>
              <a:gd name="T4" fmla="*/ 18768 w 22296"/>
              <a:gd name="T5" fmla="*/ 7325 h 7326"/>
              <a:gd name="T6" fmla="*/ 18104 w 22296"/>
              <a:gd name="T7" fmla="*/ 6904 h 7326"/>
              <a:gd name="T8" fmla="*/ 16945 w 22296"/>
              <a:gd name="T9" fmla="*/ 4443 h 7326"/>
              <a:gd name="T10" fmla="*/ 13915 w 22296"/>
              <a:gd name="T11" fmla="*/ 4443 h 7326"/>
              <a:gd name="T12" fmla="*/ 13915 w 22296"/>
              <a:gd name="T13" fmla="*/ 4443 h 7326"/>
              <a:gd name="T14" fmla="*/ 13206 w 22296"/>
              <a:gd name="T15" fmla="*/ 3892 h 7326"/>
              <a:gd name="T16" fmla="*/ 12984 w 22296"/>
              <a:gd name="T17" fmla="*/ 3026 h 7326"/>
              <a:gd name="T18" fmla="*/ 10421 w 22296"/>
              <a:gd name="T19" fmla="*/ 3026 h 7326"/>
              <a:gd name="T20" fmla="*/ 10296 w 22296"/>
              <a:gd name="T21" fmla="*/ 3823 h 7326"/>
              <a:gd name="T22" fmla="*/ 10296 w 22296"/>
              <a:gd name="T23" fmla="*/ 3823 h 7326"/>
              <a:gd name="T24" fmla="*/ 9572 w 22296"/>
              <a:gd name="T25" fmla="*/ 4443 h 7326"/>
              <a:gd name="T26" fmla="*/ 4298 w 22296"/>
              <a:gd name="T27" fmla="*/ 4443 h 7326"/>
              <a:gd name="T28" fmla="*/ 4298 w 22296"/>
              <a:gd name="T29" fmla="*/ 4443 h 7326"/>
              <a:gd name="T30" fmla="*/ 3675 w 22296"/>
              <a:gd name="T31" fmla="*/ 4095 h 7326"/>
              <a:gd name="T32" fmla="*/ 3675 w 22296"/>
              <a:gd name="T33" fmla="*/ 4095 h 7326"/>
              <a:gd name="T34" fmla="*/ 3642 w 22296"/>
              <a:gd name="T35" fmla="*/ 3382 h 7326"/>
              <a:gd name="T36" fmla="*/ 4602 w 22296"/>
              <a:gd name="T37" fmla="*/ 1464 h 7326"/>
              <a:gd name="T38" fmla="*/ 733 w 22296"/>
              <a:gd name="T39" fmla="*/ 1464 h 7326"/>
              <a:gd name="T40" fmla="*/ 733 w 22296"/>
              <a:gd name="T41" fmla="*/ 1464 h 7326"/>
              <a:gd name="T42" fmla="*/ 0 w 22296"/>
              <a:gd name="T43" fmla="*/ 731 h 7326"/>
              <a:gd name="T44" fmla="*/ 0 w 22296"/>
              <a:gd name="T45" fmla="*/ 731 h 7326"/>
              <a:gd name="T46" fmla="*/ 733 w 22296"/>
              <a:gd name="T47" fmla="*/ 0 h 7326"/>
              <a:gd name="T48" fmla="*/ 5787 w 22296"/>
              <a:gd name="T49" fmla="*/ 0 h 7326"/>
              <a:gd name="T50" fmla="*/ 5787 w 22296"/>
              <a:gd name="T51" fmla="*/ 0 h 7326"/>
              <a:gd name="T52" fmla="*/ 6410 w 22296"/>
              <a:gd name="T53" fmla="*/ 347 h 7326"/>
              <a:gd name="T54" fmla="*/ 6410 w 22296"/>
              <a:gd name="T55" fmla="*/ 347 h 7326"/>
              <a:gd name="T56" fmla="*/ 6442 w 22296"/>
              <a:gd name="T57" fmla="*/ 1058 h 7326"/>
              <a:gd name="T58" fmla="*/ 5483 w 22296"/>
              <a:gd name="T59" fmla="*/ 2977 h 7326"/>
              <a:gd name="T60" fmla="*/ 8945 w 22296"/>
              <a:gd name="T61" fmla="*/ 2977 h 7326"/>
              <a:gd name="T62" fmla="*/ 9068 w 22296"/>
              <a:gd name="T63" fmla="*/ 2182 h 7326"/>
              <a:gd name="T64" fmla="*/ 9068 w 22296"/>
              <a:gd name="T65" fmla="*/ 2182 h 7326"/>
              <a:gd name="T66" fmla="*/ 9792 w 22296"/>
              <a:gd name="T67" fmla="*/ 1560 h 7326"/>
              <a:gd name="T68" fmla="*/ 13552 w 22296"/>
              <a:gd name="T69" fmla="*/ 1560 h 7326"/>
              <a:gd name="T70" fmla="*/ 13552 w 22296"/>
              <a:gd name="T71" fmla="*/ 1560 h 7326"/>
              <a:gd name="T72" fmla="*/ 14261 w 22296"/>
              <a:gd name="T73" fmla="*/ 2111 h 7326"/>
              <a:gd name="T74" fmla="*/ 14484 w 22296"/>
              <a:gd name="T75" fmla="*/ 2977 h 7326"/>
              <a:gd name="T76" fmla="*/ 17410 w 22296"/>
              <a:gd name="T77" fmla="*/ 2977 h 7326"/>
              <a:gd name="T78" fmla="*/ 17410 w 22296"/>
              <a:gd name="T79" fmla="*/ 2977 h 7326"/>
              <a:gd name="T80" fmla="*/ 18073 w 22296"/>
              <a:gd name="T81" fmla="*/ 3398 h 7326"/>
              <a:gd name="T82" fmla="*/ 19232 w 22296"/>
              <a:gd name="T83" fmla="*/ 5860 h 7326"/>
              <a:gd name="T84" fmla="*/ 21562 w 22296"/>
              <a:gd name="T85" fmla="*/ 5860 h 7326"/>
              <a:gd name="T86" fmla="*/ 21562 w 22296"/>
              <a:gd name="T87" fmla="*/ 5860 h 7326"/>
              <a:gd name="T88" fmla="*/ 22295 w 22296"/>
              <a:gd name="T89" fmla="*/ 6592 h 7326"/>
              <a:gd name="T90" fmla="*/ 22295 w 22296"/>
              <a:gd name="T91" fmla="*/ 6592 h 7326"/>
              <a:gd name="T92" fmla="*/ 21562 w 22296"/>
              <a:gd name="T93" fmla="*/ 7325 h 7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96" h="7326">
                <a:moveTo>
                  <a:pt x="21562" y="7325"/>
                </a:moveTo>
                <a:lnTo>
                  <a:pt x="18768" y="7325"/>
                </a:lnTo>
                <a:lnTo>
                  <a:pt x="18768" y="7325"/>
                </a:lnTo>
                <a:cubicBezTo>
                  <a:pt x="18484" y="7325"/>
                  <a:pt x="18226" y="7161"/>
                  <a:pt x="18104" y="6904"/>
                </a:cubicBezTo>
                <a:lnTo>
                  <a:pt x="16945" y="4443"/>
                </a:lnTo>
                <a:lnTo>
                  <a:pt x="13915" y="4443"/>
                </a:lnTo>
                <a:lnTo>
                  <a:pt x="13915" y="4443"/>
                </a:lnTo>
                <a:cubicBezTo>
                  <a:pt x="13582" y="4443"/>
                  <a:pt x="13288" y="4216"/>
                  <a:pt x="13206" y="3892"/>
                </a:cubicBezTo>
                <a:lnTo>
                  <a:pt x="12984" y="3026"/>
                </a:lnTo>
                <a:lnTo>
                  <a:pt x="10421" y="3026"/>
                </a:lnTo>
                <a:lnTo>
                  <a:pt x="10296" y="3823"/>
                </a:lnTo>
                <a:lnTo>
                  <a:pt x="10296" y="3823"/>
                </a:lnTo>
                <a:cubicBezTo>
                  <a:pt x="10242" y="4179"/>
                  <a:pt x="9934" y="4443"/>
                  <a:pt x="9572" y="4443"/>
                </a:cubicBezTo>
                <a:lnTo>
                  <a:pt x="4298" y="4443"/>
                </a:lnTo>
                <a:lnTo>
                  <a:pt x="4298" y="4443"/>
                </a:lnTo>
                <a:cubicBezTo>
                  <a:pt x="4044" y="4443"/>
                  <a:pt x="3808" y="4311"/>
                  <a:pt x="3675" y="4095"/>
                </a:cubicBezTo>
                <a:lnTo>
                  <a:pt x="3675" y="4095"/>
                </a:lnTo>
                <a:cubicBezTo>
                  <a:pt x="3541" y="3879"/>
                  <a:pt x="3529" y="3609"/>
                  <a:pt x="3642" y="3382"/>
                </a:cubicBezTo>
                <a:lnTo>
                  <a:pt x="4602" y="1464"/>
                </a:lnTo>
                <a:lnTo>
                  <a:pt x="733" y="1464"/>
                </a:lnTo>
                <a:lnTo>
                  <a:pt x="733" y="1464"/>
                </a:lnTo>
                <a:cubicBezTo>
                  <a:pt x="329" y="1464"/>
                  <a:pt x="0" y="1136"/>
                  <a:pt x="0" y="731"/>
                </a:cubicBezTo>
                <a:lnTo>
                  <a:pt x="0" y="731"/>
                </a:lnTo>
                <a:cubicBezTo>
                  <a:pt x="0" y="328"/>
                  <a:pt x="329" y="0"/>
                  <a:pt x="733" y="0"/>
                </a:cubicBezTo>
                <a:lnTo>
                  <a:pt x="5787" y="0"/>
                </a:lnTo>
                <a:lnTo>
                  <a:pt x="5787" y="0"/>
                </a:lnTo>
                <a:cubicBezTo>
                  <a:pt x="6041" y="0"/>
                  <a:pt x="6277" y="130"/>
                  <a:pt x="6410" y="347"/>
                </a:cubicBezTo>
                <a:lnTo>
                  <a:pt x="6410" y="347"/>
                </a:lnTo>
                <a:cubicBezTo>
                  <a:pt x="6543" y="562"/>
                  <a:pt x="6557" y="831"/>
                  <a:pt x="6442" y="1058"/>
                </a:cubicBezTo>
                <a:lnTo>
                  <a:pt x="5483" y="2977"/>
                </a:lnTo>
                <a:lnTo>
                  <a:pt x="8945" y="2977"/>
                </a:lnTo>
                <a:lnTo>
                  <a:pt x="9068" y="2182"/>
                </a:lnTo>
                <a:lnTo>
                  <a:pt x="9068" y="2182"/>
                </a:lnTo>
                <a:cubicBezTo>
                  <a:pt x="9124" y="1824"/>
                  <a:pt x="9431" y="1560"/>
                  <a:pt x="9792" y="1560"/>
                </a:cubicBezTo>
                <a:lnTo>
                  <a:pt x="13552" y="1560"/>
                </a:lnTo>
                <a:lnTo>
                  <a:pt x="13552" y="1560"/>
                </a:lnTo>
                <a:cubicBezTo>
                  <a:pt x="13886" y="1560"/>
                  <a:pt x="14179" y="1788"/>
                  <a:pt x="14261" y="2111"/>
                </a:cubicBezTo>
                <a:lnTo>
                  <a:pt x="14484" y="2977"/>
                </a:lnTo>
                <a:lnTo>
                  <a:pt x="17410" y="2977"/>
                </a:lnTo>
                <a:lnTo>
                  <a:pt x="17410" y="2977"/>
                </a:lnTo>
                <a:cubicBezTo>
                  <a:pt x="17694" y="2977"/>
                  <a:pt x="17952" y="3141"/>
                  <a:pt x="18073" y="3398"/>
                </a:cubicBezTo>
                <a:lnTo>
                  <a:pt x="19232" y="5860"/>
                </a:lnTo>
                <a:lnTo>
                  <a:pt x="21562" y="5860"/>
                </a:lnTo>
                <a:lnTo>
                  <a:pt x="21562" y="5860"/>
                </a:lnTo>
                <a:cubicBezTo>
                  <a:pt x="21967" y="5860"/>
                  <a:pt x="22295" y="6188"/>
                  <a:pt x="22295" y="6592"/>
                </a:cubicBezTo>
                <a:lnTo>
                  <a:pt x="22295" y="6592"/>
                </a:lnTo>
                <a:cubicBezTo>
                  <a:pt x="22295" y="6996"/>
                  <a:pt x="21967" y="7325"/>
                  <a:pt x="21562" y="7325"/>
                </a:cubicBezTo>
              </a:path>
            </a:pathLst>
          </a:custGeom>
          <a:solidFill>
            <a:schemeClr val="bg1">
              <a:lumMod val="85000"/>
            </a:schemeClr>
          </a:solidFill>
          <a:ln>
            <a:noFill/>
          </a:ln>
          <a:effec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86" name="Freeform 495">
            <a:extLst>
              <a:ext uri="{FF2B5EF4-FFF2-40B4-BE49-F238E27FC236}">
                <a16:creationId xmlns:a16="http://schemas.microsoft.com/office/drawing/2014/main" id="{43FA6F0D-01FE-427F-9088-127E82C064E4}"/>
              </a:ext>
            </a:extLst>
          </p:cNvPr>
          <p:cNvSpPr>
            <a:spLocks noChangeArrowheads="1"/>
          </p:cNvSpPr>
          <p:nvPr/>
        </p:nvSpPr>
        <p:spPr bwMode="auto">
          <a:xfrm>
            <a:off x="815045" y="3119929"/>
            <a:ext cx="9564120" cy="2690668"/>
          </a:xfrm>
          <a:custGeom>
            <a:avLst/>
            <a:gdLst>
              <a:gd name="T0" fmla="*/ 0 w 20830"/>
              <a:gd name="T1" fmla="*/ 0 h 5862"/>
              <a:gd name="T2" fmla="*/ 5054 w 20830"/>
              <a:gd name="T3" fmla="*/ 0 h 5862"/>
              <a:gd name="T4" fmla="*/ 3565 w 20830"/>
              <a:gd name="T5" fmla="*/ 2979 h 5862"/>
              <a:gd name="T6" fmla="*/ 8839 w 20830"/>
              <a:gd name="T7" fmla="*/ 2979 h 5862"/>
              <a:gd name="T8" fmla="*/ 9059 w 20830"/>
              <a:gd name="T9" fmla="*/ 1563 h 5862"/>
              <a:gd name="T10" fmla="*/ 12819 w 20830"/>
              <a:gd name="T11" fmla="*/ 1563 h 5862"/>
              <a:gd name="T12" fmla="*/ 13182 w 20830"/>
              <a:gd name="T13" fmla="*/ 2979 h 5862"/>
              <a:gd name="T14" fmla="*/ 16677 w 20830"/>
              <a:gd name="T15" fmla="*/ 2979 h 5862"/>
              <a:gd name="T16" fmla="*/ 18035 w 20830"/>
              <a:gd name="T17" fmla="*/ 5861 h 5862"/>
              <a:gd name="T18" fmla="*/ 20829 w 20830"/>
              <a:gd name="T19" fmla="*/ 5861 h 5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30" h="5862">
                <a:moveTo>
                  <a:pt x="0" y="0"/>
                </a:moveTo>
                <a:lnTo>
                  <a:pt x="5054" y="0"/>
                </a:lnTo>
                <a:lnTo>
                  <a:pt x="3565" y="2979"/>
                </a:lnTo>
                <a:lnTo>
                  <a:pt x="8839" y="2979"/>
                </a:lnTo>
                <a:lnTo>
                  <a:pt x="9059" y="1563"/>
                </a:lnTo>
                <a:lnTo>
                  <a:pt x="12819" y="1563"/>
                </a:lnTo>
                <a:lnTo>
                  <a:pt x="13182" y="2979"/>
                </a:lnTo>
                <a:lnTo>
                  <a:pt x="16677" y="2979"/>
                </a:lnTo>
                <a:lnTo>
                  <a:pt x="18035" y="5861"/>
                </a:lnTo>
                <a:lnTo>
                  <a:pt x="20829" y="5861"/>
                </a:lnTo>
              </a:path>
            </a:pathLst>
          </a:custGeom>
          <a:noFill/>
          <a:ln w="527400" cap="flat">
            <a:solidFill>
              <a:srgbClr val="46464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87" name="Freeform 496">
            <a:extLst>
              <a:ext uri="{FF2B5EF4-FFF2-40B4-BE49-F238E27FC236}">
                <a16:creationId xmlns:a16="http://schemas.microsoft.com/office/drawing/2014/main" id="{EAA803AE-21D5-4900-A613-2257D6EB20E5}"/>
              </a:ext>
            </a:extLst>
          </p:cNvPr>
          <p:cNvSpPr>
            <a:spLocks noChangeArrowheads="1"/>
          </p:cNvSpPr>
          <p:nvPr/>
        </p:nvSpPr>
        <p:spPr bwMode="auto">
          <a:xfrm>
            <a:off x="815045" y="3119929"/>
            <a:ext cx="9564120" cy="2690668"/>
          </a:xfrm>
          <a:custGeom>
            <a:avLst/>
            <a:gdLst>
              <a:gd name="T0" fmla="*/ 0 w 20830"/>
              <a:gd name="T1" fmla="*/ 0 h 5862"/>
              <a:gd name="T2" fmla="*/ 5054 w 20830"/>
              <a:gd name="T3" fmla="*/ 0 h 5862"/>
              <a:gd name="T4" fmla="*/ 3565 w 20830"/>
              <a:gd name="T5" fmla="*/ 2979 h 5862"/>
              <a:gd name="T6" fmla="*/ 8839 w 20830"/>
              <a:gd name="T7" fmla="*/ 2979 h 5862"/>
              <a:gd name="T8" fmla="*/ 9059 w 20830"/>
              <a:gd name="T9" fmla="*/ 1563 h 5862"/>
              <a:gd name="T10" fmla="*/ 12819 w 20830"/>
              <a:gd name="T11" fmla="*/ 1563 h 5862"/>
              <a:gd name="T12" fmla="*/ 13182 w 20830"/>
              <a:gd name="T13" fmla="*/ 2979 h 5862"/>
              <a:gd name="T14" fmla="*/ 16677 w 20830"/>
              <a:gd name="T15" fmla="*/ 2979 h 5862"/>
              <a:gd name="T16" fmla="*/ 18035 w 20830"/>
              <a:gd name="T17" fmla="*/ 5861 h 5862"/>
              <a:gd name="T18" fmla="*/ 20829 w 20830"/>
              <a:gd name="T19" fmla="*/ 5861 h 5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30" h="5862">
                <a:moveTo>
                  <a:pt x="0" y="0"/>
                </a:moveTo>
                <a:lnTo>
                  <a:pt x="5054" y="0"/>
                </a:lnTo>
                <a:lnTo>
                  <a:pt x="3565" y="2979"/>
                </a:lnTo>
                <a:lnTo>
                  <a:pt x="8839" y="2979"/>
                </a:lnTo>
                <a:lnTo>
                  <a:pt x="9059" y="1563"/>
                </a:lnTo>
                <a:lnTo>
                  <a:pt x="12819" y="1563"/>
                </a:lnTo>
                <a:lnTo>
                  <a:pt x="13182" y="2979"/>
                </a:lnTo>
                <a:lnTo>
                  <a:pt x="16677" y="2979"/>
                </a:lnTo>
                <a:lnTo>
                  <a:pt x="18035" y="5861"/>
                </a:lnTo>
                <a:lnTo>
                  <a:pt x="20829" y="5861"/>
                </a:lnTo>
              </a:path>
            </a:pathLst>
          </a:custGeom>
          <a:noFill/>
          <a:ln w="43920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88" name="Freeform 497">
            <a:extLst>
              <a:ext uri="{FF2B5EF4-FFF2-40B4-BE49-F238E27FC236}">
                <a16:creationId xmlns:a16="http://schemas.microsoft.com/office/drawing/2014/main" id="{922809AB-23F1-44DB-B864-F5AA41FBBEAC}"/>
              </a:ext>
            </a:extLst>
          </p:cNvPr>
          <p:cNvSpPr>
            <a:spLocks noChangeArrowheads="1"/>
          </p:cNvSpPr>
          <p:nvPr/>
        </p:nvSpPr>
        <p:spPr bwMode="auto">
          <a:xfrm>
            <a:off x="815045" y="3119929"/>
            <a:ext cx="9564120" cy="2690668"/>
          </a:xfrm>
          <a:custGeom>
            <a:avLst/>
            <a:gdLst>
              <a:gd name="T0" fmla="*/ 0 w 20830"/>
              <a:gd name="T1" fmla="*/ 0 h 5862"/>
              <a:gd name="T2" fmla="*/ 5054 w 20830"/>
              <a:gd name="T3" fmla="*/ 0 h 5862"/>
              <a:gd name="T4" fmla="*/ 3565 w 20830"/>
              <a:gd name="T5" fmla="*/ 2979 h 5862"/>
              <a:gd name="T6" fmla="*/ 8839 w 20830"/>
              <a:gd name="T7" fmla="*/ 2979 h 5862"/>
              <a:gd name="T8" fmla="*/ 9059 w 20830"/>
              <a:gd name="T9" fmla="*/ 1563 h 5862"/>
              <a:gd name="T10" fmla="*/ 12819 w 20830"/>
              <a:gd name="T11" fmla="*/ 1563 h 5862"/>
              <a:gd name="T12" fmla="*/ 13182 w 20830"/>
              <a:gd name="T13" fmla="*/ 2979 h 5862"/>
              <a:gd name="T14" fmla="*/ 16677 w 20830"/>
              <a:gd name="T15" fmla="*/ 2979 h 5862"/>
              <a:gd name="T16" fmla="*/ 18035 w 20830"/>
              <a:gd name="T17" fmla="*/ 5861 h 5862"/>
              <a:gd name="T18" fmla="*/ 20829 w 20830"/>
              <a:gd name="T19" fmla="*/ 5861 h 5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30" h="5862">
                <a:moveTo>
                  <a:pt x="0" y="0"/>
                </a:moveTo>
                <a:lnTo>
                  <a:pt x="5054" y="0"/>
                </a:lnTo>
                <a:lnTo>
                  <a:pt x="3565" y="2979"/>
                </a:lnTo>
                <a:lnTo>
                  <a:pt x="8839" y="2979"/>
                </a:lnTo>
                <a:lnTo>
                  <a:pt x="9059" y="1563"/>
                </a:lnTo>
                <a:lnTo>
                  <a:pt x="12819" y="1563"/>
                </a:lnTo>
                <a:lnTo>
                  <a:pt x="13182" y="2979"/>
                </a:lnTo>
                <a:lnTo>
                  <a:pt x="16677" y="2979"/>
                </a:lnTo>
                <a:lnTo>
                  <a:pt x="18035" y="5861"/>
                </a:lnTo>
                <a:lnTo>
                  <a:pt x="20829" y="5861"/>
                </a:lnTo>
              </a:path>
            </a:pathLst>
          </a:custGeom>
          <a:noFill/>
          <a:ln w="351720" cap="flat">
            <a:solidFill>
              <a:srgbClr val="46464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89" name="Line 498">
            <a:extLst>
              <a:ext uri="{FF2B5EF4-FFF2-40B4-BE49-F238E27FC236}">
                <a16:creationId xmlns:a16="http://schemas.microsoft.com/office/drawing/2014/main" id="{E8FCA6A7-9BC0-4B54-B2D9-633DB3523A43}"/>
              </a:ext>
            </a:extLst>
          </p:cNvPr>
          <p:cNvSpPr>
            <a:spLocks noChangeShapeType="1"/>
          </p:cNvSpPr>
          <p:nvPr/>
        </p:nvSpPr>
        <p:spPr bwMode="auto">
          <a:xfrm>
            <a:off x="815046" y="3109806"/>
            <a:ext cx="180188" cy="2025"/>
          </a:xfrm>
          <a:prstGeom prst="line">
            <a:avLst/>
          </a:prstGeom>
          <a:noFill/>
          <a:ln w="3528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90" name="Line 499">
            <a:extLst>
              <a:ext uri="{FF2B5EF4-FFF2-40B4-BE49-F238E27FC236}">
                <a16:creationId xmlns:a16="http://schemas.microsoft.com/office/drawing/2014/main" id="{10910908-C71E-4EFC-8C6F-FF2CFD9448F1}"/>
              </a:ext>
            </a:extLst>
          </p:cNvPr>
          <p:cNvSpPr>
            <a:spLocks noChangeShapeType="1"/>
          </p:cNvSpPr>
          <p:nvPr/>
        </p:nvSpPr>
        <p:spPr bwMode="auto">
          <a:xfrm>
            <a:off x="1388001" y="3109806"/>
            <a:ext cx="1368617" cy="2025"/>
          </a:xfrm>
          <a:prstGeom prst="line">
            <a:avLst/>
          </a:prstGeom>
          <a:noFill/>
          <a:ln w="3528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91" name="Freeform 500">
            <a:extLst>
              <a:ext uri="{FF2B5EF4-FFF2-40B4-BE49-F238E27FC236}">
                <a16:creationId xmlns:a16="http://schemas.microsoft.com/office/drawing/2014/main" id="{7D67F38F-DF45-442E-A688-5EB1A94F8F74}"/>
              </a:ext>
            </a:extLst>
          </p:cNvPr>
          <p:cNvSpPr>
            <a:spLocks noChangeArrowheads="1"/>
          </p:cNvSpPr>
          <p:nvPr/>
        </p:nvSpPr>
        <p:spPr bwMode="auto">
          <a:xfrm>
            <a:off x="2957053" y="3109806"/>
            <a:ext cx="180188" cy="159943"/>
          </a:xfrm>
          <a:custGeom>
            <a:avLst/>
            <a:gdLst>
              <a:gd name="T0" fmla="*/ 0 w 392"/>
              <a:gd name="T1" fmla="*/ 0 h 350"/>
              <a:gd name="T2" fmla="*/ 391 w 392"/>
              <a:gd name="T3" fmla="*/ 0 h 350"/>
              <a:gd name="T4" fmla="*/ 217 w 392"/>
              <a:gd name="T5" fmla="*/ 349 h 350"/>
            </a:gdLst>
            <a:ahLst/>
            <a:cxnLst>
              <a:cxn ang="0">
                <a:pos x="T0" y="T1"/>
              </a:cxn>
              <a:cxn ang="0">
                <a:pos x="T2" y="T3"/>
              </a:cxn>
              <a:cxn ang="0">
                <a:pos x="T4" y="T5"/>
              </a:cxn>
            </a:cxnLst>
            <a:rect l="0" t="0" r="r" b="b"/>
            <a:pathLst>
              <a:path w="392" h="350">
                <a:moveTo>
                  <a:pt x="0" y="0"/>
                </a:moveTo>
                <a:lnTo>
                  <a:pt x="391" y="0"/>
                </a:lnTo>
                <a:lnTo>
                  <a:pt x="217" y="349"/>
                </a:lnTo>
              </a:path>
            </a:pathLst>
          </a:custGeom>
          <a:noFill/>
          <a:ln w="352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92" name="Line 501">
            <a:extLst>
              <a:ext uri="{FF2B5EF4-FFF2-40B4-BE49-F238E27FC236}">
                <a16:creationId xmlns:a16="http://schemas.microsoft.com/office/drawing/2014/main" id="{1829CC63-EC93-4A76-BEB1-512186A09922}"/>
              </a:ext>
            </a:extLst>
          </p:cNvPr>
          <p:cNvSpPr>
            <a:spLocks noChangeShapeType="1"/>
          </p:cNvSpPr>
          <p:nvPr/>
        </p:nvSpPr>
        <p:spPr bwMode="auto">
          <a:xfrm flipH="1">
            <a:off x="2616923" y="3619999"/>
            <a:ext cx="265220" cy="524367"/>
          </a:xfrm>
          <a:prstGeom prst="line">
            <a:avLst/>
          </a:prstGeom>
          <a:noFill/>
          <a:ln w="3528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93" name="Freeform 502">
            <a:extLst>
              <a:ext uri="{FF2B5EF4-FFF2-40B4-BE49-F238E27FC236}">
                <a16:creationId xmlns:a16="http://schemas.microsoft.com/office/drawing/2014/main" id="{E92BB4AB-CA68-4450-8124-9AA3108D1750}"/>
              </a:ext>
            </a:extLst>
          </p:cNvPr>
          <p:cNvSpPr>
            <a:spLocks noChangeArrowheads="1"/>
          </p:cNvSpPr>
          <p:nvPr/>
        </p:nvSpPr>
        <p:spPr bwMode="auto">
          <a:xfrm>
            <a:off x="2452931" y="4316455"/>
            <a:ext cx="180188" cy="161967"/>
          </a:xfrm>
          <a:custGeom>
            <a:avLst/>
            <a:gdLst>
              <a:gd name="T0" fmla="*/ 176 w 392"/>
              <a:gd name="T1" fmla="*/ 0 h 351"/>
              <a:gd name="T2" fmla="*/ 0 w 392"/>
              <a:gd name="T3" fmla="*/ 350 h 351"/>
              <a:gd name="T4" fmla="*/ 391 w 392"/>
              <a:gd name="T5" fmla="*/ 350 h 351"/>
            </a:gdLst>
            <a:ahLst/>
            <a:cxnLst>
              <a:cxn ang="0">
                <a:pos x="T0" y="T1"/>
              </a:cxn>
              <a:cxn ang="0">
                <a:pos x="T2" y="T3"/>
              </a:cxn>
              <a:cxn ang="0">
                <a:pos x="T4" y="T5"/>
              </a:cxn>
            </a:cxnLst>
            <a:rect l="0" t="0" r="r" b="b"/>
            <a:pathLst>
              <a:path w="392" h="351">
                <a:moveTo>
                  <a:pt x="176" y="0"/>
                </a:moveTo>
                <a:lnTo>
                  <a:pt x="0" y="350"/>
                </a:lnTo>
                <a:lnTo>
                  <a:pt x="391" y="350"/>
                </a:lnTo>
              </a:path>
            </a:pathLst>
          </a:custGeom>
          <a:noFill/>
          <a:ln w="352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94" name="Line 503">
            <a:extLst>
              <a:ext uri="{FF2B5EF4-FFF2-40B4-BE49-F238E27FC236}">
                <a16:creationId xmlns:a16="http://schemas.microsoft.com/office/drawing/2014/main" id="{AA236DEB-DBD2-4310-BD34-E4778391EE39}"/>
              </a:ext>
            </a:extLst>
          </p:cNvPr>
          <p:cNvSpPr>
            <a:spLocks noChangeShapeType="1"/>
          </p:cNvSpPr>
          <p:nvPr/>
        </p:nvSpPr>
        <p:spPr bwMode="auto">
          <a:xfrm>
            <a:off x="3046135" y="4478422"/>
            <a:ext cx="1445551" cy="2025"/>
          </a:xfrm>
          <a:prstGeom prst="line">
            <a:avLst/>
          </a:prstGeom>
          <a:noFill/>
          <a:ln w="3528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95" name="Freeform 504">
            <a:extLst>
              <a:ext uri="{FF2B5EF4-FFF2-40B4-BE49-F238E27FC236}">
                <a16:creationId xmlns:a16="http://schemas.microsoft.com/office/drawing/2014/main" id="{809232BB-267D-4D69-B4EE-E8A08926F766}"/>
              </a:ext>
            </a:extLst>
          </p:cNvPr>
          <p:cNvSpPr>
            <a:spLocks noChangeArrowheads="1"/>
          </p:cNvSpPr>
          <p:nvPr/>
        </p:nvSpPr>
        <p:spPr bwMode="auto">
          <a:xfrm>
            <a:off x="4694143" y="4300259"/>
            <a:ext cx="206508" cy="178163"/>
          </a:xfrm>
          <a:custGeom>
            <a:avLst/>
            <a:gdLst>
              <a:gd name="T0" fmla="*/ 0 w 451"/>
              <a:gd name="T1" fmla="*/ 387 h 388"/>
              <a:gd name="T2" fmla="*/ 390 w 451"/>
              <a:gd name="T3" fmla="*/ 387 h 388"/>
              <a:gd name="T4" fmla="*/ 450 w 451"/>
              <a:gd name="T5" fmla="*/ 0 h 388"/>
            </a:gdLst>
            <a:ahLst/>
            <a:cxnLst>
              <a:cxn ang="0">
                <a:pos x="T0" y="T1"/>
              </a:cxn>
              <a:cxn ang="0">
                <a:pos x="T2" y="T3"/>
              </a:cxn>
              <a:cxn ang="0">
                <a:pos x="T4" y="T5"/>
              </a:cxn>
            </a:cxnLst>
            <a:rect l="0" t="0" r="r" b="b"/>
            <a:pathLst>
              <a:path w="451" h="388">
                <a:moveTo>
                  <a:pt x="0" y="387"/>
                </a:moveTo>
                <a:lnTo>
                  <a:pt x="390" y="387"/>
                </a:lnTo>
                <a:lnTo>
                  <a:pt x="450" y="0"/>
                </a:lnTo>
              </a:path>
            </a:pathLst>
          </a:custGeom>
          <a:noFill/>
          <a:ln w="352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96" name="Freeform 505">
            <a:extLst>
              <a:ext uri="{FF2B5EF4-FFF2-40B4-BE49-F238E27FC236}">
                <a16:creationId xmlns:a16="http://schemas.microsoft.com/office/drawing/2014/main" id="{ACBED86A-FBD5-46B4-AA09-C93FBDF90313}"/>
              </a:ext>
            </a:extLst>
          </p:cNvPr>
          <p:cNvSpPr>
            <a:spLocks noChangeArrowheads="1"/>
          </p:cNvSpPr>
          <p:nvPr/>
        </p:nvSpPr>
        <p:spPr bwMode="auto">
          <a:xfrm>
            <a:off x="4947215" y="3826507"/>
            <a:ext cx="208532" cy="178163"/>
          </a:xfrm>
          <a:custGeom>
            <a:avLst/>
            <a:gdLst>
              <a:gd name="T0" fmla="*/ 0 w 452"/>
              <a:gd name="T1" fmla="*/ 387 h 388"/>
              <a:gd name="T2" fmla="*/ 60 w 452"/>
              <a:gd name="T3" fmla="*/ 0 h 388"/>
              <a:gd name="T4" fmla="*/ 451 w 452"/>
              <a:gd name="T5" fmla="*/ 0 h 388"/>
            </a:gdLst>
            <a:ahLst/>
            <a:cxnLst>
              <a:cxn ang="0">
                <a:pos x="T0" y="T1"/>
              </a:cxn>
              <a:cxn ang="0">
                <a:pos x="T2" y="T3"/>
              </a:cxn>
              <a:cxn ang="0">
                <a:pos x="T4" y="T5"/>
              </a:cxn>
            </a:cxnLst>
            <a:rect l="0" t="0" r="r" b="b"/>
            <a:pathLst>
              <a:path w="452" h="388">
                <a:moveTo>
                  <a:pt x="0" y="387"/>
                </a:moveTo>
                <a:lnTo>
                  <a:pt x="60" y="0"/>
                </a:lnTo>
                <a:lnTo>
                  <a:pt x="451" y="0"/>
                </a:lnTo>
              </a:path>
            </a:pathLst>
          </a:custGeom>
          <a:noFill/>
          <a:ln w="352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97" name="Line 506">
            <a:extLst>
              <a:ext uri="{FF2B5EF4-FFF2-40B4-BE49-F238E27FC236}">
                <a16:creationId xmlns:a16="http://schemas.microsoft.com/office/drawing/2014/main" id="{BE4718B6-202B-4675-8C76-F979DD026670}"/>
              </a:ext>
            </a:extLst>
          </p:cNvPr>
          <p:cNvSpPr>
            <a:spLocks noChangeShapeType="1"/>
          </p:cNvSpPr>
          <p:nvPr/>
        </p:nvSpPr>
        <p:spPr bwMode="auto">
          <a:xfrm>
            <a:off x="5613303" y="3826508"/>
            <a:ext cx="684308" cy="2025"/>
          </a:xfrm>
          <a:prstGeom prst="line">
            <a:avLst/>
          </a:prstGeom>
          <a:noFill/>
          <a:ln w="3528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98" name="Freeform 507">
            <a:extLst>
              <a:ext uri="{FF2B5EF4-FFF2-40B4-BE49-F238E27FC236}">
                <a16:creationId xmlns:a16="http://schemas.microsoft.com/office/drawing/2014/main" id="{403F1183-C7F2-4CF8-911F-E97ED907A151}"/>
              </a:ext>
            </a:extLst>
          </p:cNvPr>
          <p:cNvSpPr>
            <a:spLocks noChangeArrowheads="1"/>
          </p:cNvSpPr>
          <p:nvPr/>
        </p:nvSpPr>
        <p:spPr bwMode="auto">
          <a:xfrm>
            <a:off x="6522340" y="3826508"/>
            <a:ext cx="224729" cy="174113"/>
          </a:xfrm>
          <a:custGeom>
            <a:avLst/>
            <a:gdLst>
              <a:gd name="T0" fmla="*/ 0 w 489"/>
              <a:gd name="T1" fmla="*/ 0 h 379"/>
              <a:gd name="T2" fmla="*/ 391 w 489"/>
              <a:gd name="T3" fmla="*/ 0 h 379"/>
              <a:gd name="T4" fmla="*/ 488 w 489"/>
              <a:gd name="T5" fmla="*/ 378 h 379"/>
            </a:gdLst>
            <a:ahLst/>
            <a:cxnLst>
              <a:cxn ang="0">
                <a:pos x="T0" y="T1"/>
              </a:cxn>
              <a:cxn ang="0">
                <a:pos x="T2" y="T3"/>
              </a:cxn>
              <a:cxn ang="0">
                <a:pos x="T4" y="T5"/>
              </a:cxn>
            </a:cxnLst>
            <a:rect l="0" t="0" r="r" b="b"/>
            <a:pathLst>
              <a:path w="489" h="379">
                <a:moveTo>
                  <a:pt x="0" y="0"/>
                </a:moveTo>
                <a:lnTo>
                  <a:pt x="391" y="0"/>
                </a:lnTo>
                <a:lnTo>
                  <a:pt x="488" y="378"/>
                </a:lnTo>
              </a:path>
            </a:pathLst>
          </a:custGeom>
          <a:noFill/>
          <a:ln w="352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99" name="Freeform 508">
            <a:extLst>
              <a:ext uri="{FF2B5EF4-FFF2-40B4-BE49-F238E27FC236}">
                <a16:creationId xmlns:a16="http://schemas.microsoft.com/office/drawing/2014/main" id="{D3F17CFD-8694-4F87-A5EE-4E15AE229215}"/>
              </a:ext>
            </a:extLst>
          </p:cNvPr>
          <p:cNvSpPr>
            <a:spLocks noChangeArrowheads="1"/>
          </p:cNvSpPr>
          <p:nvPr/>
        </p:nvSpPr>
        <p:spPr bwMode="auto">
          <a:xfrm>
            <a:off x="6824000" y="4304309"/>
            <a:ext cx="224728" cy="174113"/>
          </a:xfrm>
          <a:custGeom>
            <a:avLst/>
            <a:gdLst>
              <a:gd name="T0" fmla="*/ 0 w 490"/>
              <a:gd name="T1" fmla="*/ 0 h 380"/>
              <a:gd name="T2" fmla="*/ 95 w 490"/>
              <a:gd name="T3" fmla="*/ 379 h 380"/>
              <a:gd name="T4" fmla="*/ 489 w 490"/>
              <a:gd name="T5" fmla="*/ 379 h 380"/>
            </a:gdLst>
            <a:ahLst/>
            <a:cxnLst>
              <a:cxn ang="0">
                <a:pos x="T0" y="T1"/>
              </a:cxn>
              <a:cxn ang="0">
                <a:pos x="T2" y="T3"/>
              </a:cxn>
              <a:cxn ang="0">
                <a:pos x="T4" y="T5"/>
              </a:cxn>
            </a:cxnLst>
            <a:rect l="0" t="0" r="r" b="b"/>
            <a:pathLst>
              <a:path w="490" h="380">
                <a:moveTo>
                  <a:pt x="0" y="0"/>
                </a:moveTo>
                <a:lnTo>
                  <a:pt x="95" y="379"/>
                </a:lnTo>
                <a:lnTo>
                  <a:pt x="489" y="379"/>
                </a:lnTo>
              </a:path>
            </a:pathLst>
          </a:custGeom>
          <a:noFill/>
          <a:ln w="352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00" name="Line 509">
            <a:extLst>
              <a:ext uri="{FF2B5EF4-FFF2-40B4-BE49-F238E27FC236}">
                <a16:creationId xmlns:a16="http://schemas.microsoft.com/office/drawing/2014/main" id="{357768F2-02D1-4008-AF89-AAC5A3E9ABD7}"/>
              </a:ext>
            </a:extLst>
          </p:cNvPr>
          <p:cNvSpPr>
            <a:spLocks noChangeShapeType="1"/>
          </p:cNvSpPr>
          <p:nvPr/>
        </p:nvSpPr>
        <p:spPr bwMode="auto">
          <a:xfrm>
            <a:off x="7463769" y="4478422"/>
            <a:ext cx="617496" cy="2025"/>
          </a:xfrm>
          <a:prstGeom prst="line">
            <a:avLst/>
          </a:prstGeom>
          <a:noFill/>
          <a:ln w="3528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01" name="Freeform 510">
            <a:extLst>
              <a:ext uri="{FF2B5EF4-FFF2-40B4-BE49-F238E27FC236}">
                <a16:creationId xmlns:a16="http://schemas.microsoft.com/office/drawing/2014/main" id="{C57D6F1A-FDE9-40D4-9D7F-6B5494E4B876}"/>
              </a:ext>
            </a:extLst>
          </p:cNvPr>
          <p:cNvSpPr>
            <a:spLocks noChangeArrowheads="1"/>
          </p:cNvSpPr>
          <p:nvPr/>
        </p:nvSpPr>
        <p:spPr bwMode="auto">
          <a:xfrm>
            <a:off x="8293848" y="4478422"/>
            <a:ext cx="257121" cy="161967"/>
          </a:xfrm>
          <a:custGeom>
            <a:avLst/>
            <a:gdLst>
              <a:gd name="T0" fmla="*/ 0 w 558"/>
              <a:gd name="T1" fmla="*/ 0 h 354"/>
              <a:gd name="T2" fmla="*/ 390 w 558"/>
              <a:gd name="T3" fmla="*/ 0 h 354"/>
              <a:gd name="T4" fmla="*/ 557 w 558"/>
              <a:gd name="T5" fmla="*/ 353 h 354"/>
            </a:gdLst>
            <a:ahLst/>
            <a:cxnLst>
              <a:cxn ang="0">
                <a:pos x="T0" y="T1"/>
              </a:cxn>
              <a:cxn ang="0">
                <a:pos x="T2" y="T3"/>
              </a:cxn>
              <a:cxn ang="0">
                <a:pos x="T4" y="T5"/>
              </a:cxn>
            </a:cxnLst>
            <a:rect l="0" t="0" r="r" b="b"/>
            <a:pathLst>
              <a:path w="558" h="354">
                <a:moveTo>
                  <a:pt x="0" y="0"/>
                </a:moveTo>
                <a:lnTo>
                  <a:pt x="390" y="0"/>
                </a:lnTo>
                <a:lnTo>
                  <a:pt x="557" y="353"/>
                </a:lnTo>
              </a:path>
            </a:pathLst>
          </a:custGeom>
          <a:noFill/>
          <a:ln w="352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02" name="Line 511">
            <a:extLst>
              <a:ext uri="{FF2B5EF4-FFF2-40B4-BE49-F238E27FC236}">
                <a16:creationId xmlns:a16="http://schemas.microsoft.com/office/drawing/2014/main" id="{70FDF436-908D-4BD2-A6B3-31D0E12A096F}"/>
              </a:ext>
            </a:extLst>
          </p:cNvPr>
          <p:cNvSpPr>
            <a:spLocks noChangeShapeType="1"/>
          </p:cNvSpPr>
          <p:nvPr/>
        </p:nvSpPr>
        <p:spPr bwMode="auto">
          <a:xfrm>
            <a:off x="8704837" y="4972420"/>
            <a:ext cx="234852" cy="500072"/>
          </a:xfrm>
          <a:prstGeom prst="line">
            <a:avLst/>
          </a:prstGeom>
          <a:noFill/>
          <a:ln w="3528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03" name="Freeform 512">
            <a:extLst>
              <a:ext uri="{FF2B5EF4-FFF2-40B4-BE49-F238E27FC236}">
                <a16:creationId xmlns:a16="http://schemas.microsoft.com/office/drawing/2014/main" id="{CFB67D42-B5C9-416B-931E-6754E9C3D237}"/>
              </a:ext>
            </a:extLst>
          </p:cNvPr>
          <p:cNvSpPr>
            <a:spLocks noChangeArrowheads="1"/>
          </p:cNvSpPr>
          <p:nvPr/>
        </p:nvSpPr>
        <p:spPr bwMode="auto">
          <a:xfrm>
            <a:off x="9020671" y="5638507"/>
            <a:ext cx="259147" cy="161967"/>
          </a:xfrm>
          <a:custGeom>
            <a:avLst/>
            <a:gdLst>
              <a:gd name="T0" fmla="*/ 0 w 563"/>
              <a:gd name="T1" fmla="*/ 0 h 354"/>
              <a:gd name="T2" fmla="*/ 162 w 563"/>
              <a:gd name="T3" fmla="*/ 353 h 354"/>
              <a:gd name="T4" fmla="*/ 562 w 563"/>
              <a:gd name="T5" fmla="*/ 353 h 354"/>
            </a:gdLst>
            <a:ahLst/>
            <a:cxnLst>
              <a:cxn ang="0">
                <a:pos x="T0" y="T1"/>
              </a:cxn>
              <a:cxn ang="0">
                <a:pos x="T2" y="T3"/>
              </a:cxn>
              <a:cxn ang="0">
                <a:pos x="T4" y="T5"/>
              </a:cxn>
            </a:cxnLst>
            <a:rect l="0" t="0" r="r" b="b"/>
            <a:pathLst>
              <a:path w="563" h="354">
                <a:moveTo>
                  <a:pt x="0" y="0"/>
                </a:moveTo>
                <a:lnTo>
                  <a:pt x="162" y="353"/>
                </a:lnTo>
                <a:lnTo>
                  <a:pt x="562" y="353"/>
                </a:lnTo>
              </a:path>
            </a:pathLst>
          </a:custGeom>
          <a:noFill/>
          <a:ln w="352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04" name="Line 513">
            <a:extLst>
              <a:ext uri="{FF2B5EF4-FFF2-40B4-BE49-F238E27FC236}">
                <a16:creationId xmlns:a16="http://schemas.microsoft.com/office/drawing/2014/main" id="{6DDA0ECF-82FD-46FF-939A-4FF5DC66C1F4}"/>
              </a:ext>
            </a:extLst>
          </p:cNvPr>
          <p:cNvSpPr>
            <a:spLocks noChangeShapeType="1"/>
          </p:cNvSpPr>
          <p:nvPr/>
        </p:nvSpPr>
        <p:spPr bwMode="auto">
          <a:xfrm>
            <a:off x="9581481" y="5800473"/>
            <a:ext cx="459580" cy="2024"/>
          </a:xfrm>
          <a:prstGeom prst="line">
            <a:avLst/>
          </a:prstGeom>
          <a:noFill/>
          <a:ln w="3528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05" name="Freeform 514">
            <a:extLst>
              <a:ext uri="{FF2B5EF4-FFF2-40B4-BE49-F238E27FC236}">
                <a16:creationId xmlns:a16="http://schemas.microsoft.com/office/drawing/2014/main" id="{1F31E2C2-4583-476C-9571-F80C1EF756DA}"/>
              </a:ext>
            </a:extLst>
          </p:cNvPr>
          <p:cNvSpPr>
            <a:spLocks noChangeArrowheads="1"/>
          </p:cNvSpPr>
          <p:nvPr/>
        </p:nvSpPr>
        <p:spPr bwMode="auto">
          <a:xfrm>
            <a:off x="470343" y="1899562"/>
            <a:ext cx="836152" cy="1218797"/>
          </a:xfrm>
          <a:custGeom>
            <a:avLst/>
            <a:gdLst>
              <a:gd name="T0" fmla="*/ 1820 w 1821"/>
              <a:gd name="T1" fmla="*/ 912 h 2656"/>
              <a:gd name="T2" fmla="*/ 1820 w 1821"/>
              <a:gd name="T3" fmla="*/ 912 h 2656"/>
              <a:gd name="T4" fmla="*/ 910 w 1821"/>
              <a:gd name="T5" fmla="*/ 2655 h 2656"/>
              <a:gd name="T6" fmla="*/ 910 w 1821"/>
              <a:gd name="T7" fmla="*/ 2655 h 2656"/>
              <a:gd name="T8" fmla="*/ 0 w 1821"/>
              <a:gd name="T9" fmla="*/ 912 h 2656"/>
              <a:gd name="T10" fmla="*/ 0 w 1821"/>
              <a:gd name="T11" fmla="*/ 912 h 2656"/>
              <a:gd name="T12" fmla="*/ 910 w 1821"/>
              <a:gd name="T13" fmla="*/ 0 h 2656"/>
              <a:gd name="T14" fmla="*/ 910 w 1821"/>
              <a:gd name="T15" fmla="*/ 0 h 2656"/>
              <a:gd name="T16" fmla="*/ 1820 w 1821"/>
              <a:gd name="T17" fmla="*/ 912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1" h="2656">
                <a:moveTo>
                  <a:pt x="1820" y="912"/>
                </a:moveTo>
                <a:lnTo>
                  <a:pt x="1820" y="912"/>
                </a:lnTo>
                <a:cubicBezTo>
                  <a:pt x="1820" y="1634"/>
                  <a:pt x="910" y="2655"/>
                  <a:pt x="910" y="2655"/>
                </a:cubicBezTo>
                <a:lnTo>
                  <a:pt x="910" y="2655"/>
                </a:lnTo>
                <a:cubicBezTo>
                  <a:pt x="910" y="2655"/>
                  <a:pt x="0" y="1618"/>
                  <a:pt x="0" y="912"/>
                </a:cubicBezTo>
                <a:lnTo>
                  <a:pt x="0" y="912"/>
                </a:lnTo>
                <a:cubicBezTo>
                  <a:pt x="0" y="408"/>
                  <a:pt x="407" y="0"/>
                  <a:pt x="910" y="0"/>
                </a:cubicBezTo>
                <a:lnTo>
                  <a:pt x="910" y="0"/>
                </a:lnTo>
                <a:cubicBezTo>
                  <a:pt x="1413" y="0"/>
                  <a:pt x="1820" y="408"/>
                  <a:pt x="1820" y="912"/>
                </a:cubicBezTo>
              </a:path>
            </a:pathLst>
          </a:custGeom>
          <a:solidFill>
            <a:schemeClr val="accent1"/>
          </a:solidFill>
          <a:ln>
            <a:noFill/>
          </a:ln>
          <a:effec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06" name="Freeform 515">
            <a:extLst>
              <a:ext uri="{FF2B5EF4-FFF2-40B4-BE49-F238E27FC236}">
                <a16:creationId xmlns:a16="http://schemas.microsoft.com/office/drawing/2014/main" id="{A0BB7AF3-A17E-4D81-B6B0-364814D606AD}"/>
              </a:ext>
            </a:extLst>
          </p:cNvPr>
          <p:cNvSpPr>
            <a:spLocks noChangeArrowheads="1"/>
          </p:cNvSpPr>
          <p:nvPr/>
        </p:nvSpPr>
        <p:spPr bwMode="auto">
          <a:xfrm>
            <a:off x="887405" y="1899562"/>
            <a:ext cx="419088" cy="1218797"/>
          </a:xfrm>
          <a:custGeom>
            <a:avLst/>
            <a:gdLst>
              <a:gd name="T0" fmla="*/ 0 w 911"/>
              <a:gd name="T1" fmla="*/ 0 h 2656"/>
              <a:gd name="T2" fmla="*/ 0 w 911"/>
              <a:gd name="T3" fmla="*/ 2655 h 2656"/>
              <a:gd name="T4" fmla="*/ 0 w 911"/>
              <a:gd name="T5" fmla="*/ 2655 h 2656"/>
              <a:gd name="T6" fmla="*/ 910 w 911"/>
              <a:gd name="T7" fmla="*/ 912 h 2656"/>
              <a:gd name="T8" fmla="*/ 910 w 911"/>
              <a:gd name="T9" fmla="*/ 912 h 2656"/>
              <a:gd name="T10" fmla="*/ 0 w 911"/>
              <a:gd name="T11" fmla="*/ 0 h 2656"/>
            </a:gdLst>
            <a:ahLst/>
            <a:cxnLst>
              <a:cxn ang="0">
                <a:pos x="T0" y="T1"/>
              </a:cxn>
              <a:cxn ang="0">
                <a:pos x="T2" y="T3"/>
              </a:cxn>
              <a:cxn ang="0">
                <a:pos x="T4" y="T5"/>
              </a:cxn>
              <a:cxn ang="0">
                <a:pos x="T6" y="T7"/>
              </a:cxn>
              <a:cxn ang="0">
                <a:pos x="T8" y="T9"/>
              </a:cxn>
              <a:cxn ang="0">
                <a:pos x="T10" y="T11"/>
              </a:cxn>
            </a:cxnLst>
            <a:rect l="0" t="0" r="r" b="b"/>
            <a:pathLst>
              <a:path w="911" h="2656">
                <a:moveTo>
                  <a:pt x="0" y="0"/>
                </a:moveTo>
                <a:lnTo>
                  <a:pt x="0" y="2655"/>
                </a:lnTo>
                <a:lnTo>
                  <a:pt x="0" y="2655"/>
                </a:lnTo>
                <a:cubicBezTo>
                  <a:pt x="0" y="2655"/>
                  <a:pt x="910" y="1634"/>
                  <a:pt x="910" y="912"/>
                </a:cubicBezTo>
                <a:lnTo>
                  <a:pt x="910" y="912"/>
                </a:lnTo>
                <a:cubicBezTo>
                  <a:pt x="910" y="408"/>
                  <a:pt x="503" y="0"/>
                  <a:pt x="0" y="0"/>
                </a:cubicBezTo>
              </a:path>
            </a:pathLst>
          </a:custGeom>
          <a:solidFill>
            <a:schemeClr val="accent1">
              <a:lumMod val="75000"/>
            </a:schemeClr>
          </a:solidFill>
          <a:ln>
            <a:noFill/>
          </a:ln>
          <a:effec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07" name="Freeform 516">
            <a:extLst>
              <a:ext uri="{FF2B5EF4-FFF2-40B4-BE49-F238E27FC236}">
                <a16:creationId xmlns:a16="http://schemas.microsoft.com/office/drawing/2014/main" id="{9B203AAA-32D2-4A64-BEE3-65801E0EEA88}"/>
              </a:ext>
            </a:extLst>
          </p:cNvPr>
          <p:cNvSpPr>
            <a:spLocks noChangeArrowheads="1"/>
          </p:cNvSpPr>
          <p:nvPr/>
        </p:nvSpPr>
        <p:spPr bwMode="auto">
          <a:xfrm>
            <a:off x="573597" y="2002814"/>
            <a:ext cx="627620" cy="627620"/>
          </a:xfrm>
          <a:custGeom>
            <a:avLst/>
            <a:gdLst>
              <a:gd name="T0" fmla="*/ 1366 w 1367"/>
              <a:gd name="T1" fmla="*/ 684 h 1366"/>
              <a:gd name="T2" fmla="*/ 1366 w 1367"/>
              <a:gd name="T3" fmla="*/ 684 h 1366"/>
              <a:gd name="T4" fmla="*/ 683 w 1367"/>
              <a:gd name="T5" fmla="*/ 1365 h 1366"/>
              <a:gd name="T6" fmla="*/ 683 w 1367"/>
              <a:gd name="T7" fmla="*/ 1365 h 1366"/>
              <a:gd name="T8" fmla="*/ 0 w 1367"/>
              <a:gd name="T9" fmla="*/ 684 h 1366"/>
              <a:gd name="T10" fmla="*/ 0 w 1367"/>
              <a:gd name="T11" fmla="*/ 684 h 1366"/>
              <a:gd name="T12" fmla="*/ 683 w 1367"/>
              <a:gd name="T13" fmla="*/ 0 h 1366"/>
              <a:gd name="T14" fmla="*/ 683 w 1367"/>
              <a:gd name="T15" fmla="*/ 0 h 1366"/>
              <a:gd name="T16" fmla="*/ 1366 w 1367"/>
              <a:gd name="T17" fmla="*/ 684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7" h="1366">
                <a:moveTo>
                  <a:pt x="1366" y="684"/>
                </a:moveTo>
                <a:lnTo>
                  <a:pt x="1366" y="684"/>
                </a:lnTo>
                <a:cubicBezTo>
                  <a:pt x="1366" y="1060"/>
                  <a:pt x="1060" y="1365"/>
                  <a:pt x="683" y="1365"/>
                </a:cubicBezTo>
                <a:lnTo>
                  <a:pt x="683" y="1365"/>
                </a:lnTo>
                <a:cubicBezTo>
                  <a:pt x="306" y="1365"/>
                  <a:pt x="0" y="1060"/>
                  <a:pt x="0" y="684"/>
                </a:cubicBezTo>
                <a:lnTo>
                  <a:pt x="0" y="684"/>
                </a:lnTo>
                <a:cubicBezTo>
                  <a:pt x="0" y="306"/>
                  <a:pt x="306" y="0"/>
                  <a:pt x="683" y="0"/>
                </a:cubicBezTo>
                <a:lnTo>
                  <a:pt x="683" y="0"/>
                </a:lnTo>
                <a:cubicBezTo>
                  <a:pt x="1060" y="0"/>
                  <a:pt x="1366" y="306"/>
                  <a:pt x="1366" y="684"/>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08" name="Freeform 517">
            <a:extLst>
              <a:ext uri="{FF2B5EF4-FFF2-40B4-BE49-F238E27FC236}">
                <a16:creationId xmlns:a16="http://schemas.microsoft.com/office/drawing/2014/main" id="{E3397286-449B-4757-9167-4DB974992504}"/>
              </a:ext>
            </a:extLst>
          </p:cNvPr>
          <p:cNvSpPr>
            <a:spLocks noChangeArrowheads="1"/>
          </p:cNvSpPr>
          <p:nvPr/>
        </p:nvSpPr>
        <p:spPr bwMode="auto">
          <a:xfrm>
            <a:off x="842865" y="2156680"/>
            <a:ext cx="78959" cy="285467"/>
          </a:xfrm>
          <a:custGeom>
            <a:avLst/>
            <a:gdLst>
              <a:gd name="T0" fmla="*/ 0 w 171"/>
              <a:gd name="T1" fmla="*/ 129 h 622"/>
              <a:gd name="T2" fmla="*/ 0 w 171"/>
              <a:gd name="T3" fmla="*/ 129 h 622"/>
              <a:gd name="T4" fmla="*/ 19 w 171"/>
              <a:gd name="T5" fmla="*/ 93 h 622"/>
              <a:gd name="T6" fmla="*/ 107 w 171"/>
              <a:gd name="T7" fmla="*/ 8 h 622"/>
              <a:gd name="T8" fmla="*/ 107 w 171"/>
              <a:gd name="T9" fmla="*/ 8 h 622"/>
              <a:gd name="T10" fmla="*/ 130 w 171"/>
              <a:gd name="T11" fmla="*/ 0 h 622"/>
              <a:gd name="T12" fmla="*/ 130 w 171"/>
              <a:gd name="T13" fmla="*/ 0 h 622"/>
              <a:gd name="T14" fmla="*/ 157 w 171"/>
              <a:gd name="T15" fmla="*/ 8 h 622"/>
              <a:gd name="T16" fmla="*/ 157 w 171"/>
              <a:gd name="T17" fmla="*/ 8 h 622"/>
              <a:gd name="T18" fmla="*/ 170 w 171"/>
              <a:gd name="T19" fmla="*/ 29 h 622"/>
              <a:gd name="T20" fmla="*/ 170 w 171"/>
              <a:gd name="T21" fmla="*/ 592 h 622"/>
              <a:gd name="T22" fmla="*/ 170 w 171"/>
              <a:gd name="T23" fmla="*/ 592 h 622"/>
              <a:gd name="T24" fmla="*/ 157 w 171"/>
              <a:gd name="T25" fmla="*/ 614 h 622"/>
              <a:gd name="T26" fmla="*/ 157 w 171"/>
              <a:gd name="T27" fmla="*/ 614 h 622"/>
              <a:gd name="T28" fmla="*/ 125 w 171"/>
              <a:gd name="T29" fmla="*/ 621 h 622"/>
              <a:gd name="T30" fmla="*/ 125 w 171"/>
              <a:gd name="T31" fmla="*/ 621 h 622"/>
              <a:gd name="T32" fmla="*/ 92 w 171"/>
              <a:gd name="T33" fmla="*/ 614 h 622"/>
              <a:gd name="T34" fmla="*/ 92 w 171"/>
              <a:gd name="T35" fmla="*/ 614 h 622"/>
              <a:gd name="T36" fmla="*/ 79 w 171"/>
              <a:gd name="T37" fmla="*/ 592 h 622"/>
              <a:gd name="T38" fmla="*/ 79 w 171"/>
              <a:gd name="T39" fmla="*/ 120 h 622"/>
              <a:gd name="T40" fmla="*/ 50 w 171"/>
              <a:gd name="T41" fmla="*/ 156 h 622"/>
              <a:gd name="T42" fmla="*/ 50 w 171"/>
              <a:gd name="T43" fmla="*/ 156 h 622"/>
              <a:gd name="T44" fmla="*/ 31 w 171"/>
              <a:gd name="T45" fmla="*/ 165 h 622"/>
              <a:gd name="T46" fmla="*/ 31 w 171"/>
              <a:gd name="T47" fmla="*/ 165 h 622"/>
              <a:gd name="T48" fmla="*/ 9 w 171"/>
              <a:gd name="T49" fmla="*/ 154 h 622"/>
              <a:gd name="T50" fmla="*/ 9 w 171"/>
              <a:gd name="T51" fmla="*/ 154 h 622"/>
              <a:gd name="T52" fmla="*/ 0 w 171"/>
              <a:gd name="T53" fmla="*/ 129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1" h="622">
                <a:moveTo>
                  <a:pt x="0" y="129"/>
                </a:moveTo>
                <a:lnTo>
                  <a:pt x="0" y="129"/>
                </a:lnTo>
                <a:cubicBezTo>
                  <a:pt x="0" y="114"/>
                  <a:pt x="8" y="102"/>
                  <a:pt x="19" y="93"/>
                </a:cubicBezTo>
                <a:lnTo>
                  <a:pt x="107" y="8"/>
                </a:lnTo>
                <a:lnTo>
                  <a:pt x="107" y="8"/>
                </a:lnTo>
                <a:cubicBezTo>
                  <a:pt x="113" y="3"/>
                  <a:pt x="120" y="0"/>
                  <a:pt x="130" y="0"/>
                </a:cubicBezTo>
                <a:lnTo>
                  <a:pt x="130" y="0"/>
                </a:lnTo>
                <a:cubicBezTo>
                  <a:pt x="141" y="0"/>
                  <a:pt x="150" y="3"/>
                  <a:pt x="157" y="8"/>
                </a:cubicBezTo>
                <a:lnTo>
                  <a:pt x="157" y="8"/>
                </a:lnTo>
                <a:cubicBezTo>
                  <a:pt x="166" y="13"/>
                  <a:pt x="170" y="20"/>
                  <a:pt x="170" y="29"/>
                </a:cubicBezTo>
                <a:lnTo>
                  <a:pt x="170" y="592"/>
                </a:lnTo>
                <a:lnTo>
                  <a:pt x="170" y="592"/>
                </a:lnTo>
                <a:cubicBezTo>
                  <a:pt x="170" y="601"/>
                  <a:pt x="166" y="608"/>
                  <a:pt x="157" y="614"/>
                </a:cubicBezTo>
                <a:lnTo>
                  <a:pt x="157" y="614"/>
                </a:lnTo>
                <a:cubicBezTo>
                  <a:pt x="147" y="618"/>
                  <a:pt x="136" y="621"/>
                  <a:pt x="125" y="621"/>
                </a:cubicBezTo>
                <a:lnTo>
                  <a:pt x="125" y="621"/>
                </a:lnTo>
                <a:cubicBezTo>
                  <a:pt x="113" y="621"/>
                  <a:pt x="101" y="618"/>
                  <a:pt x="92" y="614"/>
                </a:cubicBezTo>
                <a:lnTo>
                  <a:pt x="92" y="614"/>
                </a:lnTo>
                <a:cubicBezTo>
                  <a:pt x="84" y="608"/>
                  <a:pt x="79" y="601"/>
                  <a:pt x="79" y="592"/>
                </a:cubicBezTo>
                <a:lnTo>
                  <a:pt x="79" y="120"/>
                </a:lnTo>
                <a:lnTo>
                  <a:pt x="50" y="156"/>
                </a:lnTo>
                <a:lnTo>
                  <a:pt x="50" y="156"/>
                </a:lnTo>
                <a:cubicBezTo>
                  <a:pt x="44" y="163"/>
                  <a:pt x="38" y="165"/>
                  <a:pt x="31" y="165"/>
                </a:cubicBezTo>
                <a:lnTo>
                  <a:pt x="31" y="165"/>
                </a:lnTo>
                <a:cubicBezTo>
                  <a:pt x="24" y="165"/>
                  <a:pt x="16" y="161"/>
                  <a:pt x="9" y="154"/>
                </a:cubicBezTo>
                <a:lnTo>
                  <a:pt x="9" y="154"/>
                </a:lnTo>
                <a:cubicBezTo>
                  <a:pt x="3" y="146"/>
                  <a:pt x="0" y="138"/>
                  <a:pt x="0" y="129"/>
                </a:cubicBezTo>
              </a:path>
            </a:pathLst>
          </a:custGeom>
          <a:solidFill>
            <a:schemeClr val="accent1"/>
          </a:solidFill>
          <a:ln>
            <a:noFill/>
          </a:ln>
          <a:effec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09" name="Freeform 518">
            <a:extLst>
              <a:ext uri="{FF2B5EF4-FFF2-40B4-BE49-F238E27FC236}">
                <a16:creationId xmlns:a16="http://schemas.microsoft.com/office/drawing/2014/main" id="{9A9E058C-AC6B-49CE-AAD0-7DC4CA8727A1}"/>
              </a:ext>
            </a:extLst>
          </p:cNvPr>
          <p:cNvSpPr>
            <a:spLocks noChangeArrowheads="1"/>
          </p:cNvSpPr>
          <p:nvPr/>
        </p:nvSpPr>
        <p:spPr bwMode="auto">
          <a:xfrm>
            <a:off x="3885509" y="3485804"/>
            <a:ext cx="836152" cy="1218797"/>
          </a:xfrm>
          <a:custGeom>
            <a:avLst/>
            <a:gdLst>
              <a:gd name="T0" fmla="*/ 1821 w 1822"/>
              <a:gd name="T1" fmla="*/ 911 h 2656"/>
              <a:gd name="T2" fmla="*/ 1821 w 1822"/>
              <a:gd name="T3" fmla="*/ 911 h 2656"/>
              <a:gd name="T4" fmla="*/ 909 w 1822"/>
              <a:gd name="T5" fmla="*/ 2655 h 2656"/>
              <a:gd name="T6" fmla="*/ 909 w 1822"/>
              <a:gd name="T7" fmla="*/ 2655 h 2656"/>
              <a:gd name="T8" fmla="*/ 0 w 1822"/>
              <a:gd name="T9" fmla="*/ 911 h 2656"/>
              <a:gd name="T10" fmla="*/ 0 w 1822"/>
              <a:gd name="T11" fmla="*/ 911 h 2656"/>
              <a:gd name="T12" fmla="*/ 909 w 1822"/>
              <a:gd name="T13" fmla="*/ 0 h 2656"/>
              <a:gd name="T14" fmla="*/ 909 w 1822"/>
              <a:gd name="T15" fmla="*/ 0 h 2656"/>
              <a:gd name="T16" fmla="*/ 1821 w 1822"/>
              <a:gd name="T17" fmla="*/ 91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2" h="2656">
                <a:moveTo>
                  <a:pt x="1821" y="911"/>
                </a:moveTo>
                <a:lnTo>
                  <a:pt x="1821" y="911"/>
                </a:lnTo>
                <a:cubicBezTo>
                  <a:pt x="1821" y="1633"/>
                  <a:pt x="909" y="2655"/>
                  <a:pt x="909" y="2655"/>
                </a:cubicBezTo>
                <a:lnTo>
                  <a:pt x="909" y="2655"/>
                </a:lnTo>
                <a:cubicBezTo>
                  <a:pt x="909" y="2655"/>
                  <a:pt x="0" y="1617"/>
                  <a:pt x="0" y="911"/>
                </a:cubicBezTo>
                <a:lnTo>
                  <a:pt x="0" y="911"/>
                </a:lnTo>
                <a:cubicBezTo>
                  <a:pt x="0" y="409"/>
                  <a:pt x="407" y="0"/>
                  <a:pt x="909" y="0"/>
                </a:cubicBezTo>
                <a:lnTo>
                  <a:pt x="909" y="0"/>
                </a:lnTo>
                <a:cubicBezTo>
                  <a:pt x="1413" y="0"/>
                  <a:pt x="1821" y="409"/>
                  <a:pt x="1821" y="911"/>
                </a:cubicBezTo>
              </a:path>
            </a:pathLst>
          </a:custGeom>
          <a:solidFill>
            <a:schemeClr val="accent4"/>
          </a:solidFill>
          <a:ln>
            <a:noFill/>
          </a:ln>
          <a:effec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10" name="Freeform 519">
            <a:extLst>
              <a:ext uri="{FF2B5EF4-FFF2-40B4-BE49-F238E27FC236}">
                <a16:creationId xmlns:a16="http://schemas.microsoft.com/office/drawing/2014/main" id="{91710A56-C977-47F8-95C3-71C9251B641B}"/>
              </a:ext>
            </a:extLst>
          </p:cNvPr>
          <p:cNvSpPr>
            <a:spLocks noChangeArrowheads="1"/>
          </p:cNvSpPr>
          <p:nvPr/>
        </p:nvSpPr>
        <p:spPr bwMode="auto">
          <a:xfrm>
            <a:off x="4302573" y="3485804"/>
            <a:ext cx="419088" cy="1218797"/>
          </a:xfrm>
          <a:custGeom>
            <a:avLst/>
            <a:gdLst>
              <a:gd name="T0" fmla="*/ 0 w 913"/>
              <a:gd name="T1" fmla="*/ 0 h 2656"/>
              <a:gd name="T2" fmla="*/ 0 w 913"/>
              <a:gd name="T3" fmla="*/ 2655 h 2656"/>
              <a:gd name="T4" fmla="*/ 0 w 913"/>
              <a:gd name="T5" fmla="*/ 2655 h 2656"/>
              <a:gd name="T6" fmla="*/ 912 w 913"/>
              <a:gd name="T7" fmla="*/ 911 h 2656"/>
              <a:gd name="T8" fmla="*/ 912 w 913"/>
              <a:gd name="T9" fmla="*/ 911 h 2656"/>
              <a:gd name="T10" fmla="*/ 0 w 913"/>
              <a:gd name="T11" fmla="*/ 0 h 2656"/>
            </a:gdLst>
            <a:ahLst/>
            <a:cxnLst>
              <a:cxn ang="0">
                <a:pos x="T0" y="T1"/>
              </a:cxn>
              <a:cxn ang="0">
                <a:pos x="T2" y="T3"/>
              </a:cxn>
              <a:cxn ang="0">
                <a:pos x="T4" y="T5"/>
              </a:cxn>
              <a:cxn ang="0">
                <a:pos x="T6" y="T7"/>
              </a:cxn>
              <a:cxn ang="0">
                <a:pos x="T8" y="T9"/>
              </a:cxn>
              <a:cxn ang="0">
                <a:pos x="T10" y="T11"/>
              </a:cxn>
            </a:cxnLst>
            <a:rect l="0" t="0" r="r" b="b"/>
            <a:pathLst>
              <a:path w="913" h="2656">
                <a:moveTo>
                  <a:pt x="0" y="0"/>
                </a:moveTo>
                <a:lnTo>
                  <a:pt x="0" y="2655"/>
                </a:lnTo>
                <a:lnTo>
                  <a:pt x="0" y="2655"/>
                </a:lnTo>
                <a:cubicBezTo>
                  <a:pt x="0" y="2655"/>
                  <a:pt x="912" y="1633"/>
                  <a:pt x="912" y="911"/>
                </a:cubicBezTo>
                <a:lnTo>
                  <a:pt x="912" y="911"/>
                </a:lnTo>
                <a:cubicBezTo>
                  <a:pt x="912" y="409"/>
                  <a:pt x="504" y="0"/>
                  <a:pt x="0" y="0"/>
                </a:cubicBezTo>
              </a:path>
            </a:pathLst>
          </a:custGeom>
          <a:solidFill>
            <a:schemeClr val="accent4">
              <a:lumMod val="75000"/>
            </a:schemeClr>
          </a:solidFill>
          <a:ln>
            <a:noFill/>
          </a:ln>
          <a:effec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11" name="Freeform 520">
            <a:extLst>
              <a:ext uri="{FF2B5EF4-FFF2-40B4-BE49-F238E27FC236}">
                <a16:creationId xmlns:a16="http://schemas.microsoft.com/office/drawing/2014/main" id="{DF066B83-B75C-4DC0-BABF-F82838981DE7}"/>
              </a:ext>
            </a:extLst>
          </p:cNvPr>
          <p:cNvSpPr>
            <a:spLocks noChangeArrowheads="1"/>
          </p:cNvSpPr>
          <p:nvPr/>
        </p:nvSpPr>
        <p:spPr bwMode="auto">
          <a:xfrm>
            <a:off x="3990789" y="3591082"/>
            <a:ext cx="627620" cy="625596"/>
          </a:xfrm>
          <a:custGeom>
            <a:avLst/>
            <a:gdLst>
              <a:gd name="T0" fmla="*/ 1364 w 1365"/>
              <a:gd name="T1" fmla="*/ 682 h 1364"/>
              <a:gd name="T2" fmla="*/ 1364 w 1365"/>
              <a:gd name="T3" fmla="*/ 682 h 1364"/>
              <a:gd name="T4" fmla="*/ 681 w 1365"/>
              <a:gd name="T5" fmla="*/ 1363 h 1364"/>
              <a:gd name="T6" fmla="*/ 681 w 1365"/>
              <a:gd name="T7" fmla="*/ 1363 h 1364"/>
              <a:gd name="T8" fmla="*/ 0 w 1365"/>
              <a:gd name="T9" fmla="*/ 682 h 1364"/>
              <a:gd name="T10" fmla="*/ 0 w 1365"/>
              <a:gd name="T11" fmla="*/ 682 h 1364"/>
              <a:gd name="T12" fmla="*/ 681 w 1365"/>
              <a:gd name="T13" fmla="*/ 0 h 1364"/>
              <a:gd name="T14" fmla="*/ 681 w 1365"/>
              <a:gd name="T15" fmla="*/ 0 h 1364"/>
              <a:gd name="T16" fmla="*/ 1364 w 1365"/>
              <a:gd name="T17" fmla="*/ 68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5" h="1364">
                <a:moveTo>
                  <a:pt x="1364" y="682"/>
                </a:moveTo>
                <a:lnTo>
                  <a:pt x="1364" y="682"/>
                </a:lnTo>
                <a:cubicBezTo>
                  <a:pt x="1364" y="1059"/>
                  <a:pt x="1058" y="1363"/>
                  <a:pt x="681" y="1363"/>
                </a:cubicBezTo>
                <a:lnTo>
                  <a:pt x="681" y="1363"/>
                </a:lnTo>
                <a:cubicBezTo>
                  <a:pt x="305" y="1363"/>
                  <a:pt x="0" y="1059"/>
                  <a:pt x="0" y="682"/>
                </a:cubicBezTo>
                <a:lnTo>
                  <a:pt x="0" y="682"/>
                </a:lnTo>
                <a:cubicBezTo>
                  <a:pt x="0" y="306"/>
                  <a:pt x="305" y="0"/>
                  <a:pt x="681" y="0"/>
                </a:cubicBezTo>
                <a:lnTo>
                  <a:pt x="681" y="0"/>
                </a:lnTo>
                <a:cubicBezTo>
                  <a:pt x="1058" y="0"/>
                  <a:pt x="1364" y="306"/>
                  <a:pt x="1364" y="682"/>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dirty="0"/>
          </a:p>
        </p:txBody>
      </p:sp>
      <p:sp>
        <p:nvSpPr>
          <p:cNvPr id="112" name="Freeform 521">
            <a:extLst>
              <a:ext uri="{FF2B5EF4-FFF2-40B4-BE49-F238E27FC236}">
                <a16:creationId xmlns:a16="http://schemas.microsoft.com/office/drawing/2014/main" id="{85E5E7AF-8084-4290-8EA3-F9654268CD44}"/>
              </a:ext>
            </a:extLst>
          </p:cNvPr>
          <p:cNvSpPr>
            <a:spLocks noChangeArrowheads="1"/>
          </p:cNvSpPr>
          <p:nvPr/>
        </p:nvSpPr>
        <p:spPr bwMode="auto">
          <a:xfrm>
            <a:off x="4201344" y="3742926"/>
            <a:ext cx="186261" cy="285465"/>
          </a:xfrm>
          <a:custGeom>
            <a:avLst/>
            <a:gdLst>
              <a:gd name="T0" fmla="*/ 0 w 404"/>
              <a:gd name="T1" fmla="*/ 449 h 621"/>
              <a:gd name="T2" fmla="*/ 0 w 404"/>
              <a:gd name="T3" fmla="*/ 449 h 621"/>
              <a:gd name="T4" fmla="*/ 6 w 404"/>
              <a:gd name="T5" fmla="*/ 429 h 621"/>
              <a:gd name="T6" fmla="*/ 211 w 404"/>
              <a:gd name="T7" fmla="*/ 25 h 621"/>
              <a:gd name="T8" fmla="*/ 211 w 404"/>
              <a:gd name="T9" fmla="*/ 25 h 621"/>
              <a:gd name="T10" fmla="*/ 250 w 404"/>
              <a:gd name="T11" fmla="*/ 0 h 621"/>
              <a:gd name="T12" fmla="*/ 250 w 404"/>
              <a:gd name="T13" fmla="*/ 0 h 621"/>
              <a:gd name="T14" fmla="*/ 280 w 404"/>
              <a:gd name="T15" fmla="*/ 10 h 621"/>
              <a:gd name="T16" fmla="*/ 280 w 404"/>
              <a:gd name="T17" fmla="*/ 10 h 621"/>
              <a:gd name="T18" fmla="*/ 295 w 404"/>
              <a:gd name="T19" fmla="*/ 35 h 621"/>
              <a:gd name="T20" fmla="*/ 295 w 404"/>
              <a:gd name="T21" fmla="*/ 35 h 621"/>
              <a:gd name="T22" fmla="*/ 291 w 404"/>
              <a:gd name="T23" fmla="*/ 49 h 621"/>
              <a:gd name="T24" fmla="*/ 116 w 404"/>
              <a:gd name="T25" fmla="*/ 397 h 621"/>
              <a:gd name="T26" fmla="*/ 241 w 404"/>
              <a:gd name="T27" fmla="*/ 397 h 621"/>
              <a:gd name="T28" fmla="*/ 241 w 404"/>
              <a:gd name="T29" fmla="*/ 280 h 621"/>
              <a:gd name="T30" fmla="*/ 241 w 404"/>
              <a:gd name="T31" fmla="*/ 280 h 621"/>
              <a:gd name="T32" fmla="*/ 286 w 404"/>
              <a:gd name="T33" fmla="*/ 251 h 621"/>
              <a:gd name="T34" fmla="*/ 286 w 404"/>
              <a:gd name="T35" fmla="*/ 251 h 621"/>
              <a:gd name="T36" fmla="*/ 317 w 404"/>
              <a:gd name="T37" fmla="*/ 258 h 621"/>
              <a:gd name="T38" fmla="*/ 317 w 404"/>
              <a:gd name="T39" fmla="*/ 258 h 621"/>
              <a:gd name="T40" fmla="*/ 331 w 404"/>
              <a:gd name="T41" fmla="*/ 280 h 621"/>
              <a:gd name="T42" fmla="*/ 331 w 404"/>
              <a:gd name="T43" fmla="*/ 397 h 621"/>
              <a:gd name="T44" fmla="*/ 372 w 404"/>
              <a:gd name="T45" fmla="*/ 397 h 621"/>
              <a:gd name="T46" fmla="*/ 372 w 404"/>
              <a:gd name="T47" fmla="*/ 397 h 621"/>
              <a:gd name="T48" fmla="*/ 394 w 404"/>
              <a:gd name="T49" fmla="*/ 411 h 621"/>
              <a:gd name="T50" fmla="*/ 394 w 404"/>
              <a:gd name="T51" fmla="*/ 411 h 621"/>
              <a:gd name="T52" fmla="*/ 403 w 404"/>
              <a:gd name="T53" fmla="*/ 440 h 621"/>
              <a:gd name="T54" fmla="*/ 403 w 404"/>
              <a:gd name="T55" fmla="*/ 440 h 621"/>
              <a:gd name="T56" fmla="*/ 393 w 404"/>
              <a:gd name="T57" fmla="*/ 469 h 621"/>
              <a:gd name="T58" fmla="*/ 393 w 404"/>
              <a:gd name="T59" fmla="*/ 469 h 621"/>
              <a:gd name="T60" fmla="*/ 372 w 404"/>
              <a:gd name="T61" fmla="*/ 480 h 621"/>
              <a:gd name="T62" fmla="*/ 331 w 404"/>
              <a:gd name="T63" fmla="*/ 480 h 621"/>
              <a:gd name="T64" fmla="*/ 331 w 404"/>
              <a:gd name="T65" fmla="*/ 591 h 621"/>
              <a:gd name="T66" fmla="*/ 331 w 404"/>
              <a:gd name="T67" fmla="*/ 591 h 621"/>
              <a:gd name="T68" fmla="*/ 317 w 404"/>
              <a:gd name="T69" fmla="*/ 613 h 621"/>
              <a:gd name="T70" fmla="*/ 317 w 404"/>
              <a:gd name="T71" fmla="*/ 613 h 621"/>
              <a:gd name="T72" fmla="*/ 286 w 404"/>
              <a:gd name="T73" fmla="*/ 620 h 621"/>
              <a:gd name="T74" fmla="*/ 286 w 404"/>
              <a:gd name="T75" fmla="*/ 620 h 621"/>
              <a:gd name="T76" fmla="*/ 254 w 404"/>
              <a:gd name="T77" fmla="*/ 613 h 621"/>
              <a:gd name="T78" fmla="*/ 254 w 404"/>
              <a:gd name="T79" fmla="*/ 613 h 621"/>
              <a:gd name="T80" fmla="*/ 241 w 404"/>
              <a:gd name="T81" fmla="*/ 591 h 621"/>
              <a:gd name="T82" fmla="*/ 241 w 404"/>
              <a:gd name="T83" fmla="*/ 480 h 621"/>
              <a:gd name="T84" fmla="*/ 32 w 404"/>
              <a:gd name="T85" fmla="*/ 480 h 621"/>
              <a:gd name="T86" fmla="*/ 32 w 404"/>
              <a:gd name="T87" fmla="*/ 480 h 621"/>
              <a:gd name="T88" fmla="*/ 9 w 404"/>
              <a:gd name="T89" fmla="*/ 474 h 621"/>
              <a:gd name="T90" fmla="*/ 9 w 404"/>
              <a:gd name="T91" fmla="*/ 474 h 621"/>
              <a:gd name="T92" fmla="*/ 0 w 404"/>
              <a:gd name="T93" fmla="*/ 449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4" h="621">
                <a:moveTo>
                  <a:pt x="0" y="449"/>
                </a:moveTo>
                <a:lnTo>
                  <a:pt x="0" y="449"/>
                </a:lnTo>
                <a:cubicBezTo>
                  <a:pt x="0" y="441"/>
                  <a:pt x="2" y="435"/>
                  <a:pt x="6" y="429"/>
                </a:cubicBezTo>
                <a:lnTo>
                  <a:pt x="211" y="25"/>
                </a:lnTo>
                <a:lnTo>
                  <a:pt x="211" y="25"/>
                </a:lnTo>
                <a:cubicBezTo>
                  <a:pt x="220" y="8"/>
                  <a:pt x="233" y="0"/>
                  <a:pt x="250" y="0"/>
                </a:cubicBezTo>
                <a:lnTo>
                  <a:pt x="250" y="0"/>
                </a:lnTo>
                <a:cubicBezTo>
                  <a:pt x="259" y="0"/>
                  <a:pt x="270" y="3"/>
                  <a:pt x="280" y="10"/>
                </a:cubicBezTo>
                <a:lnTo>
                  <a:pt x="280" y="10"/>
                </a:lnTo>
                <a:cubicBezTo>
                  <a:pt x="291" y="16"/>
                  <a:pt x="295" y="25"/>
                  <a:pt x="295" y="35"/>
                </a:cubicBezTo>
                <a:lnTo>
                  <a:pt x="295" y="35"/>
                </a:lnTo>
                <a:cubicBezTo>
                  <a:pt x="295" y="38"/>
                  <a:pt x="293" y="42"/>
                  <a:pt x="291" y="49"/>
                </a:cubicBezTo>
                <a:lnTo>
                  <a:pt x="116" y="397"/>
                </a:lnTo>
                <a:lnTo>
                  <a:pt x="241" y="397"/>
                </a:lnTo>
                <a:lnTo>
                  <a:pt x="241" y="280"/>
                </a:lnTo>
                <a:lnTo>
                  <a:pt x="241" y="280"/>
                </a:lnTo>
                <a:cubicBezTo>
                  <a:pt x="241" y="260"/>
                  <a:pt x="255" y="251"/>
                  <a:pt x="286" y="251"/>
                </a:cubicBezTo>
                <a:lnTo>
                  <a:pt x="286" y="251"/>
                </a:lnTo>
                <a:cubicBezTo>
                  <a:pt x="297" y="251"/>
                  <a:pt x="309" y="252"/>
                  <a:pt x="317" y="258"/>
                </a:cubicBezTo>
                <a:lnTo>
                  <a:pt x="317" y="258"/>
                </a:lnTo>
                <a:cubicBezTo>
                  <a:pt x="325" y="262"/>
                  <a:pt x="331" y="269"/>
                  <a:pt x="331" y="280"/>
                </a:cubicBezTo>
                <a:lnTo>
                  <a:pt x="331" y="397"/>
                </a:lnTo>
                <a:lnTo>
                  <a:pt x="372" y="397"/>
                </a:lnTo>
                <a:lnTo>
                  <a:pt x="372" y="397"/>
                </a:lnTo>
                <a:cubicBezTo>
                  <a:pt x="383" y="397"/>
                  <a:pt x="390" y="402"/>
                  <a:pt x="394" y="411"/>
                </a:cubicBezTo>
                <a:lnTo>
                  <a:pt x="394" y="411"/>
                </a:lnTo>
                <a:cubicBezTo>
                  <a:pt x="400" y="417"/>
                  <a:pt x="403" y="428"/>
                  <a:pt x="403" y="440"/>
                </a:cubicBezTo>
                <a:lnTo>
                  <a:pt x="403" y="440"/>
                </a:lnTo>
                <a:cubicBezTo>
                  <a:pt x="403" y="450"/>
                  <a:pt x="400" y="459"/>
                  <a:pt x="393" y="469"/>
                </a:cubicBezTo>
                <a:lnTo>
                  <a:pt x="393" y="469"/>
                </a:lnTo>
                <a:cubicBezTo>
                  <a:pt x="387" y="476"/>
                  <a:pt x="380" y="480"/>
                  <a:pt x="372" y="480"/>
                </a:cubicBezTo>
                <a:lnTo>
                  <a:pt x="331" y="480"/>
                </a:lnTo>
                <a:lnTo>
                  <a:pt x="331" y="591"/>
                </a:lnTo>
                <a:lnTo>
                  <a:pt x="331" y="591"/>
                </a:lnTo>
                <a:cubicBezTo>
                  <a:pt x="331" y="600"/>
                  <a:pt x="325" y="606"/>
                  <a:pt x="317" y="613"/>
                </a:cubicBezTo>
                <a:lnTo>
                  <a:pt x="317" y="613"/>
                </a:lnTo>
                <a:cubicBezTo>
                  <a:pt x="308" y="618"/>
                  <a:pt x="297" y="620"/>
                  <a:pt x="286" y="620"/>
                </a:cubicBezTo>
                <a:lnTo>
                  <a:pt x="286" y="620"/>
                </a:lnTo>
                <a:cubicBezTo>
                  <a:pt x="273" y="620"/>
                  <a:pt x="262" y="618"/>
                  <a:pt x="254" y="613"/>
                </a:cubicBezTo>
                <a:lnTo>
                  <a:pt x="254" y="613"/>
                </a:lnTo>
                <a:cubicBezTo>
                  <a:pt x="245" y="606"/>
                  <a:pt x="241" y="600"/>
                  <a:pt x="241" y="591"/>
                </a:cubicBezTo>
                <a:lnTo>
                  <a:pt x="241" y="480"/>
                </a:lnTo>
                <a:lnTo>
                  <a:pt x="32" y="480"/>
                </a:lnTo>
                <a:lnTo>
                  <a:pt x="32" y="480"/>
                </a:lnTo>
                <a:cubicBezTo>
                  <a:pt x="22" y="480"/>
                  <a:pt x="15" y="478"/>
                  <a:pt x="9" y="474"/>
                </a:cubicBezTo>
                <a:lnTo>
                  <a:pt x="9" y="474"/>
                </a:lnTo>
                <a:cubicBezTo>
                  <a:pt x="3" y="466"/>
                  <a:pt x="0" y="459"/>
                  <a:pt x="0" y="449"/>
                </a:cubicBezTo>
              </a:path>
            </a:pathLst>
          </a:custGeom>
          <a:solidFill>
            <a:schemeClr val="accent4"/>
          </a:solidFill>
          <a:ln>
            <a:noFill/>
          </a:ln>
          <a:effec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dirty="0"/>
          </a:p>
        </p:txBody>
      </p:sp>
      <p:sp>
        <p:nvSpPr>
          <p:cNvPr id="113" name="Freeform 522">
            <a:extLst>
              <a:ext uri="{FF2B5EF4-FFF2-40B4-BE49-F238E27FC236}">
                <a16:creationId xmlns:a16="http://schemas.microsoft.com/office/drawing/2014/main" id="{7EC890EE-BB2D-4EB6-BD88-1DFD44BF3E3C}"/>
              </a:ext>
            </a:extLst>
          </p:cNvPr>
          <p:cNvSpPr>
            <a:spLocks noChangeArrowheads="1"/>
          </p:cNvSpPr>
          <p:nvPr/>
        </p:nvSpPr>
        <p:spPr bwMode="auto">
          <a:xfrm>
            <a:off x="2582639" y="1799963"/>
            <a:ext cx="836152" cy="1218797"/>
          </a:xfrm>
          <a:custGeom>
            <a:avLst/>
            <a:gdLst>
              <a:gd name="T0" fmla="*/ 1821 w 1822"/>
              <a:gd name="T1" fmla="*/ 911 h 2656"/>
              <a:gd name="T2" fmla="*/ 1821 w 1822"/>
              <a:gd name="T3" fmla="*/ 911 h 2656"/>
              <a:gd name="T4" fmla="*/ 912 w 1822"/>
              <a:gd name="T5" fmla="*/ 2655 h 2656"/>
              <a:gd name="T6" fmla="*/ 912 w 1822"/>
              <a:gd name="T7" fmla="*/ 2655 h 2656"/>
              <a:gd name="T8" fmla="*/ 0 w 1822"/>
              <a:gd name="T9" fmla="*/ 911 h 2656"/>
              <a:gd name="T10" fmla="*/ 0 w 1822"/>
              <a:gd name="T11" fmla="*/ 911 h 2656"/>
              <a:gd name="T12" fmla="*/ 912 w 1822"/>
              <a:gd name="T13" fmla="*/ 0 h 2656"/>
              <a:gd name="T14" fmla="*/ 912 w 1822"/>
              <a:gd name="T15" fmla="*/ 0 h 2656"/>
              <a:gd name="T16" fmla="*/ 1821 w 1822"/>
              <a:gd name="T17" fmla="*/ 91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2" h="2656">
                <a:moveTo>
                  <a:pt x="1821" y="911"/>
                </a:moveTo>
                <a:lnTo>
                  <a:pt x="1821" y="911"/>
                </a:lnTo>
                <a:cubicBezTo>
                  <a:pt x="1821" y="1633"/>
                  <a:pt x="912" y="2655"/>
                  <a:pt x="912" y="2655"/>
                </a:cubicBezTo>
                <a:lnTo>
                  <a:pt x="912" y="2655"/>
                </a:lnTo>
                <a:cubicBezTo>
                  <a:pt x="912" y="2655"/>
                  <a:pt x="0" y="1617"/>
                  <a:pt x="0" y="911"/>
                </a:cubicBezTo>
                <a:lnTo>
                  <a:pt x="0" y="911"/>
                </a:lnTo>
                <a:cubicBezTo>
                  <a:pt x="0" y="409"/>
                  <a:pt x="408" y="0"/>
                  <a:pt x="912" y="0"/>
                </a:cubicBezTo>
                <a:lnTo>
                  <a:pt x="912" y="0"/>
                </a:lnTo>
                <a:cubicBezTo>
                  <a:pt x="1414" y="0"/>
                  <a:pt x="1821" y="409"/>
                  <a:pt x="1821" y="911"/>
                </a:cubicBezTo>
              </a:path>
            </a:pathLst>
          </a:custGeom>
          <a:solidFill>
            <a:schemeClr val="accent2"/>
          </a:solidFill>
          <a:ln>
            <a:noFill/>
          </a:ln>
          <a:effec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14" name="Freeform 523">
            <a:extLst>
              <a:ext uri="{FF2B5EF4-FFF2-40B4-BE49-F238E27FC236}">
                <a16:creationId xmlns:a16="http://schemas.microsoft.com/office/drawing/2014/main" id="{100DE4D4-A404-4FCD-8BE8-831267FC841E}"/>
              </a:ext>
            </a:extLst>
          </p:cNvPr>
          <p:cNvSpPr>
            <a:spLocks noChangeArrowheads="1"/>
          </p:cNvSpPr>
          <p:nvPr/>
        </p:nvSpPr>
        <p:spPr bwMode="auto">
          <a:xfrm>
            <a:off x="2992741" y="1812686"/>
            <a:ext cx="417064" cy="1218797"/>
          </a:xfrm>
          <a:custGeom>
            <a:avLst/>
            <a:gdLst>
              <a:gd name="T0" fmla="*/ 0 w 910"/>
              <a:gd name="T1" fmla="*/ 0 h 2656"/>
              <a:gd name="T2" fmla="*/ 0 w 910"/>
              <a:gd name="T3" fmla="*/ 2655 h 2656"/>
              <a:gd name="T4" fmla="*/ 0 w 910"/>
              <a:gd name="T5" fmla="*/ 2655 h 2656"/>
              <a:gd name="T6" fmla="*/ 909 w 910"/>
              <a:gd name="T7" fmla="*/ 911 h 2656"/>
              <a:gd name="T8" fmla="*/ 909 w 910"/>
              <a:gd name="T9" fmla="*/ 911 h 2656"/>
              <a:gd name="T10" fmla="*/ 0 w 910"/>
              <a:gd name="T11" fmla="*/ 0 h 2656"/>
            </a:gdLst>
            <a:ahLst/>
            <a:cxnLst>
              <a:cxn ang="0">
                <a:pos x="T0" y="T1"/>
              </a:cxn>
              <a:cxn ang="0">
                <a:pos x="T2" y="T3"/>
              </a:cxn>
              <a:cxn ang="0">
                <a:pos x="T4" y="T5"/>
              </a:cxn>
              <a:cxn ang="0">
                <a:pos x="T6" y="T7"/>
              </a:cxn>
              <a:cxn ang="0">
                <a:pos x="T8" y="T9"/>
              </a:cxn>
              <a:cxn ang="0">
                <a:pos x="T10" y="T11"/>
              </a:cxn>
            </a:cxnLst>
            <a:rect l="0" t="0" r="r" b="b"/>
            <a:pathLst>
              <a:path w="910" h="2656">
                <a:moveTo>
                  <a:pt x="0" y="0"/>
                </a:moveTo>
                <a:lnTo>
                  <a:pt x="0" y="2655"/>
                </a:lnTo>
                <a:lnTo>
                  <a:pt x="0" y="2655"/>
                </a:lnTo>
                <a:cubicBezTo>
                  <a:pt x="0" y="2655"/>
                  <a:pt x="909" y="1633"/>
                  <a:pt x="909" y="911"/>
                </a:cubicBezTo>
                <a:lnTo>
                  <a:pt x="909" y="911"/>
                </a:lnTo>
                <a:cubicBezTo>
                  <a:pt x="909" y="409"/>
                  <a:pt x="502" y="0"/>
                  <a:pt x="0" y="0"/>
                </a:cubicBezTo>
              </a:path>
            </a:pathLst>
          </a:custGeom>
          <a:solidFill>
            <a:schemeClr val="accent2">
              <a:lumMod val="75000"/>
            </a:schemeClr>
          </a:solidFill>
          <a:ln>
            <a:noFill/>
          </a:ln>
          <a:effec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15" name="Freeform 524">
            <a:extLst>
              <a:ext uri="{FF2B5EF4-FFF2-40B4-BE49-F238E27FC236}">
                <a16:creationId xmlns:a16="http://schemas.microsoft.com/office/drawing/2014/main" id="{C9D447E1-959E-4017-914C-A9D8668C91F3}"/>
              </a:ext>
            </a:extLst>
          </p:cNvPr>
          <p:cNvSpPr>
            <a:spLocks noChangeArrowheads="1"/>
          </p:cNvSpPr>
          <p:nvPr/>
        </p:nvSpPr>
        <p:spPr bwMode="auto">
          <a:xfrm>
            <a:off x="2687918" y="1905241"/>
            <a:ext cx="627620" cy="625596"/>
          </a:xfrm>
          <a:custGeom>
            <a:avLst/>
            <a:gdLst>
              <a:gd name="T0" fmla="*/ 1365 w 1366"/>
              <a:gd name="T1" fmla="*/ 682 h 1364"/>
              <a:gd name="T2" fmla="*/ 1365 w 1366"/>
              <a:gd name="T3" fmla="*/ 682 h 1364"/>
              <a:gd name="T4" fmla="*/ 684 w 1366"/>
              <a:gd name="T5" fmla="*/ 1363 h 1364"/>
              <a:gd name="T6" fmla="*/ 684 w 1366"/>
              <a:gd name="T7" fmla="*/ 1363 h 1364"/>
              <a:gd name="T8" fmla="*/ 0 w 1366"/>
              <a:gd name="T9" fmla="*/ 682 h 1364"/>
              <a:gd name="T10" fmla="*/ 0 w 1366"/>
              <a:gd name="T11" fmla="*/ 682 h 1364"/>
              <a:gd name="T12" fmla="*/ 684 w 1366"/>
              <a:gd name="T13" fmla="*/ 0 h 1364"/>
              <a:gd name="T14" fmla="*/ 684 w 1366"/>
              <a:gd name="T15" fmla="*/ 0 h 1364"/>
              <a:gd name="T16" fmla="*/ 1365 w 1366"/>
              <a:gd name="T17" fmla="*/ 68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 h="1364">
                <a:moveTo>
                  <a:pt x="1365" y="682"/>
                </a:moveTo>
                <a:lnTo>
                  <a:pt x="1365" y="682"/>
                </a:lnTo>
                <a:cubicBezTo>
                  <a:pt x="1365" y="1059"/>
                  <a:pt x="1060" y="1363"/>
                  <a:pt x="684" y="1363"/>
                </a:cubicBezTo>
                <a:lnTo>
                  <a:pt x="684" y="1363"/>
                </a:lnTo>
                <a:cubicBezTo>
                  <a:pt x="307" y="1363"/>
                  <a:pt x="0" y="1059"/>
                  <a:pt x="0" y="682"/>
                </a:cubicBezTo>
                <a:lnTo>
                  <a:pt x="0" y="682"/>
                </a:lnTo>
                <a:cubicBezTo>
                  <a:pt x="0" y="306"/>
                  <a:pt x="307" y="0"/>
                  <a:pt x="684" y="0"/>
                </a:cubicBezTo>
                <a:lnTo>
                  <a:pt x="684" y="0"/>
                </a:lnTo>
                <a:cubicBezTo>
                  <a:pt x="1060" y="0"/>
                  <a:pt x="1365" y="306"/>
                  <a:pt x="1365" y="682"/>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16" name="Freeform 525">
            <a:extLst>
              <a:ext uri="{FF2B5EF4-FFF2-40B4-BE49-F238E27FC236}">
                <a16:creationId xmlns:a16="http://schemas.microsoft.com/office/drawing/2014/main" id="{4C76BDE1-FF19-4D5C-A9CA-D44C238CBC94}"/>
              </a:ext>
            </a:extLst>
          </p:cNvPr>
          <p:cNvSpPr>
            <a:spLocks noChangeArrowheads="1"/>
          </p:cNvSpPr>
          <p:nvPr/>
        </p:nvSpPr>
        <p:spPr bwMode="auto">
          <a:xfrm>
            <a:off x="2910620" y="2057085"/>
            <a:ext cx="172091" cy="285465"/>
          </a:xfrm>
          <a:custGeom>
            <a:avLst/>
            <a:gdLst>
              <a:gd name="T0" fmla="*/ 0 w 373"/>
              <a:gd name="T1" fmla="*/ 591 h 621"/>
              <a:gd name="T2" fmla="*/ 0 w 373"/>
              <a:gd name="T3" fmla="*/ 508 h 621"/>
              <a:gd name="T4" fmla="*/ 0 w 373"/>
              <a:gd name="T5" fmla="*/ 508 h 621"/>
              <a:gd name="T6" fmla="*/ 28 w 373"/>
              <a:gd name="T7" fmla="*/ 434 h 621"/>
              <a:gd name="T8" fmla="*/ 28 w 373"/>
              <a:gd name="T9" fmla="*/ 434 h 621"/>
              <a:gd name="T10" fmla="*/ 99 w 373"/>
              <a:gd name="T11" fmla="*/ 368 h 621"/>
              <a:gd name="T12" fmla="*/ 180 w 373"/>
              <a:gd name="T13" fmla="*/ 308 h 621"/>
              <a:gd name="T14" fmla="*/ 180 w 373"/>
              <a:gd name="T15" fmla="*/ 308 h 621"/>
              <a:gd name="T16" fmla="*/ 249 w 373"/>
              <a:gd name="T17" fmla="*/ 242 h 621"/>
              <a:gd name="T18" fmla="*/ 249 w 373"/>
              <a:gd name="T19" fmla="*/ 242 h 621"/>
              <a:gd name="T20" fmla="*/ 279 w 373"/>
              <a:gd name="T21" fmla="*/ 172 h 621"/>
              <a:gd name="T22" fmla="*/ 279 w 373"/>
              <a:gd name="T23" fmla="*/ 172 h 621"/>
              <a:gd name="T24" fmla="*/ 254 w 373"/>
              <a:gd name="T25" fmla="*/ 110 h 621"/>
              <a:gd name="T26" fmla="*/ 254 w 373"/>
              <a:gd name="T27" fmla="*/ 110 h 621"/>
              <a:gd name="T28" fmla="*/ 186 w 373"/>
              <a:gd name="T29" fmla="*/ 82 h 621"/>
              <a:gd name="T30" fmla="*/ 186 w 373"/>
              <a:gd name="T31" fmla="*/ 82 h 621"/>
              <a:gd name="T32" fmla="*/ 125 w 373"/>
              <a:gd name="T33" fmla="*/ 103 h 621"/>
              <a:gd name="T34" fmla="*/ 125 w 373"/>
              <a:gd name="T35" fmla="*/ 103 h 621"/>
              <a:gd name="T36" fmla="*/ 101 w 373"/>
              <a:gd name="T37" fmla="*/ 165 h 621"/>
              <a:gd name="T38" fmla="*/ 101 w 373"/>
              <a:gd name="T39" fmla="*/ 165 h 621"/>
              <a:gd name="T40" fmla="*/ 87 w 373"/>
              <a:gd name="T41" fmla="*/ 190 h 621"/>
              <a:gd name="T42" fmla="*/ 87 w 373"/>
              <a:gd name="T43" fmla="*/ 190 h 621"/>
              <a:gd name="T44" fmla="*/ 53 w 373"/>
              <a:gd name="T45" fmla="*/ 201 h 621"/>
              <a:gd name="T46" fmla="*/ 53 w 373"/>
              <a:gd name="T47" fmla="*/ 201 h 621"/>
              <a:gd name="T48" fmla="*/ 12 w 373"/>
              <a:gd name="T49" fmla="*/ 150 h 621"/>
              <a:gd name="T50" fmla="*/ 12 w 373"/>
              <a:gd name="T51" fmla="*/ 150 h 621"/>
              <a:gd name="T52" fmla="*/ 63 w 373"/>
              <a:gd name="T53" fmla="*/ 42 h 621"/>
              <a:gd name="T54" fmla="*/ 63 w 373"/>
              <a:gd name="T55" fmla="*/ 42 h 621"/>
              <a:gd name="T56" fmla="*/ 186 w 373"/>
              <a:gd name="T57" fmla="*/ 0 h 621"/>
              <a:gd name="T58" fmla="*/ 186 w 373"/>
              <a:gd name="T59" fmla="*/ 0 h 621"/>
              <a:gd name="T60" fmla="*/ 315 w 373"/>
              <a:gd name="T61" fmla="*/ 47 h 621"/>
              <a:gd name="T62" fmla="*/ 315 w 373"/>
              <a:gd name="T63" fmla="*/ 47 h 621"/>
              <a:gd name="T64" fmla="*/ 368 w 373"/>
              <a:gd name="T65" fmla="*/ 168 h 621"/>
              <a:gd name="T66" fmla="*/ 368 w 373"/>
              <a:gd name="T67" fmla="*/ 168 h 621"/>
              <a:gd name="T68" fmla="*/ 339 w 373"/>
              <a:gd name="T69" fmla="*/ 265 h 621"/>
              <a:gd name="T70" fmla="*/ 339 w 373"/>
              <a:gd name="T71" fmla="*/ 265 h 621"/>
              <a:gd name="T72" fmla="*/ 270 w 373"/>
              <a:gd name="T73" fmla="*/ 340 h 621"/>
              <a:gd name="T74" fmla="*/ 270 w 373"/>
              <a:gd name="T75" fmla="*/ 340 h 621"/>
              <a:gd name="T76" fmla="*/ 189 w 373"/>
              <a:gd name="T77" fmla="*/ 399 h 621"/>
              <a:gd name="T78" fmla="*/ 189 w 373"/>
              <a:gd name="T79" fmla="*/ 399 h 621"/>
              <a:gd name="T80" fmla="*/ 120 w 373"/>
              <a:gd name="T81" fmla="*/ 454 h 621"/>
              <a:gd name="T82" fmla="*/ 120 w 373"/>
              <a:gd name="T83" fmla="*/ 454 h 621"/>
              <a:gd name="T84" fmla="*/ 92 w 373"/>
              <a:gd name="T85" fmla="*/ 508 h 621"/>
              <a:gd name="T86" fmla="*/ 92 w 373"/>
              <a:gd name="T87" fmla="*/ 541 h 621"/>
              <a:gd name="T88" fmla="*/ 343 w 373"/>
              <a:gd name="T89" fmla="*/ 541 h 621"/>
              <a:gd name="T90" fmla="*/ 343 w 373"/>
              <a:gd name="T91" fmla="*/ 541 h 621"/>
              <a:gd name="T92" fmla="*/ 364 w 373"/>
              <a:gd name="T93" fmla="*/ 552 h 621"/>
              <a:gd name="T94" fmla="*/ 364 w 373"/>
              <a:gd name="T95" fmla="*/ 552 h 621"/>
              <a:gd name="T96" fmla="*/ 372 w 373"/>
              <a:gd name="T97" fmla="*/ 580 h 621"/>
              <a:gd name="T98" fmla="*/ 372 w 373"/>
              <a:gd name="T99" fmla="*/ 580 h 621"/>
              <a:gd name="T100" fmla="*/ 364 w 373"/>
              <a:gd name="T101" fmla="*/ 608 h 621"/>
              <a:gd name="T102" fmla="*/ 364 w 373"/>
              <a:gd name="T103" fmla="*/ 608 h 621"/>
              <a:gd name="T104" fmla="*/ 343 w 373"/>
              <a:gd name="T105" fmla="*/ 620 h 621"/>
              <a:gd name="T106" fmla="*/ 40 w 373"/>
              <a:gd name="T107" fmla="*/ 620 h 621"/>
              <a:gd name="T108" fmla="*/ 40 w 373"/>
              <a:gd name="T109" fmla="*/ 620 h 621"/>
              <a:gd name="T110" fmla="*/ 13 w 373"/>
              <a:gd name="T111" fmla="*/ 613 h 621"/>
              <a:gd name="T112" fmla="*/ 13 w 373"/>
              <a:gd name="T113" fmla="*/ 613 h 621"/>
              <a:gd name="T114" fmla="*/ 0 w 373"/>
              <a:gd name="T115" fmla="*/ 59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3" h="621">
                <a:moveTo>
                  <a:pt x="0" y="591"/>
                </a:moveTo>
                <a:lnTo>
                  <a:pt x="0" y="508"/>
                </a:lnTo>
                <a:lnTo>
                  <a:pt x="0" y="508"/>
                </a:lnTo>
                <a:cubicBezTo>
                  <a:pt x="0" y="482"/>
                  <a:pt x="11" y="457"/>
                  <a:pt x="28" y="434"/>
                </a:cubicBezTo>
                <a:lnTo>
                  <a:pt x="28" y="434"/>
                </a:lnTo>
                <a:cubicBezTo>
                  <a:pt x="47" y="409"/>
                  <a:pt x="70" y="387"/>
                  <a:pt x="99" y="368"/>
                </a:cubicBezTo>
                <a:lnTo>
                  <a:pt x="180" y="308"/>
                </a:lnTo>
                <a:lnTo>
                  <a:pt x="180" y="308"/>
                </a:lnTo>
                <a:cubicBezTo>
                  <a:pt x="208" y="289"/>
                  <a:pt x="230" y="267"/>
                  <a:pt x="249" y="242"/>
                </a:cubicBezTo>
                <a:lnTo>
                  <a:pt x="249" y="242"/>
                </a:lnTo>
                <a:cubicBezTo>
                  <a:pt x="268" y="218"/>
                  <a:pt x="279" y="195"/>
                  <a:pt x="279" y="172"/>
                </a:cubicBezTo>
                <a:lnTo>
                  <a:pt x="279" y="172"/>
                </a:lnTo>
                <a:cubicBezTo>
                  <a:pt x="279" y="148"/>
                  <a:pt x="270" y="126"/>
                  <a:pt x="254" y="110"/>
                </a:cubicBezTo>
                <a:lnTo>
                  <a:pt x="254" y="110"/>
                </a:lnTo>
                <a:cubicBezTo>
                  <a:pt x="239" y="91"/>
                  <a:pt x="217" y="82"/>
                  <a:pt x="186" y="82"/>
                </a:cubicBezTo>
                <a:lnTo>
                  <a:pt x="186" y="82"/>
                </a:lnTo>
                <a:cubicBezTo>
                  <a:pt x="162" y="82"/>
                  <a:pt x="141" y="89"/>
                  <a:pt x="125" y="103"/>
                </a:cubicBezTo>
                <a:lnTo>
                  <a:pt x="125" y="103"/>
                </a:lnTo>
                <a:cubicBezTo>
                  <a:pt x="108" y="117"/>
                  <a:pt x="101" y="138"/>
                  <a:pt x="101" y="165"/>
                </a:cubicBezTo>
                <a:lnTo>
                  <a:pt x="101" y="165"/>
                </a:lnTo>
                <a:cubicBezTo>
                  <a:pt x="101" y="176"/>
                  <a:pt x="95" y="183"/>
                  <a:pt x="87" y="190"/>
                </a:cubicBezTo>
                <a:lnTo>
                  <a:pt x="87" y="190"/>
                </a:lnTo>
                <a:cubicBezTo>
                  <a:pt x="78" y="197"/>
                  <a:pt x="67" y="201"/>
                  <a:pt x="53" y="201"/>
                </a:cubicBezTo>
                <a:lnTo>
                  <a:pt x="53" y="201"/>
                </a:lnTo>
                <a:cubicBezTo>
                  <a:pt x="27" y="201"/>
                  <a:pt x="12" y="183"/>
                  <a:pt x="12" y="150"/>
                </a:cubicBezTo>
                <a:lnTo>
                  <a:pt x="12" y="150"/>
                </a:lnTo>
                <a:cubicBezTo>
                  <a:pt x="12" y="105"/>
                  <a:pt x="29" y="71"/>
                  <a:pt x="63" y="42"/>
                </a:cubicBezTo>
                <a:lnTo>
                  <a:pt x="63" y="42"/>
                </a:lnTo>
                <a:cubicBezTo>
                  <a:pt x="99" y="13"/>
                  <a:pt x="139" y="0"/>
                  <a:pt x="186" y="0"/>
                </a:cubicBezTo>
                <a:lnTo>
                  <a:pt x="186" y="0"/>
                </a:lnTo>
                <a:cubicBezTo>
                  <a:pt x="236" y="0"/>
                  <a:pt x="280" y="16"/>
                  <a:pt x="315" y="47"/>
                </a:cubicBezTo>
                <a:lnTo>
                  <a:pt x="315" y="47"/>
                </a:lnTo>
                <a:cubicBezTo>
                  <a:pt x="351" y="78"/>
                  <a:pt x="368" y="118"/>
                  <a:pt x="368" y="168"/>
                </a:cubicBezTo>
                <a:lnTo>
                  <a:pt x="368" y="168"/>
                </a:lnTo>
                <a:cubicBezTo>
                  <a:pt x="368" y="202"/>
                  <a:pt x="357" y="235"/>
                  <a:pt x="339" y="265"/>
                </a:cubicBezTo>
                <a:lnTo>
                  <a:pt x="339" y="265"/>
                </a:lnTo>
                <a:cubicBezTo>
                  <a:pt x="321" y="294"/>
                  <a:pt x="297" y="319"/>
                  <a:pt x="270" y="340"/>
                </a:cubicBezTo>
                <a:lnTo>
                  <a:pt x="270" y="340"/>
                </a:lnTo>
                <a:cubicBezTo>
                  <a:pt x="243" y="361"/>
                  <a:pt x="217" y="379"/>
                  <a:pt x="189" y="399"/>
                </a:cubicBezTo>
                <a:lnTo>
                  <a:pt x="189" y="399"/>
                </a:lnTo>
                <a:cubicBezTo>
                  <a:pt x="163" y="416"/>
                  <a:pt x="141" y="435"/>
                  <a:pt x="120" y="454"/>
                </a:cubicBezTo>
                <a:lnTo>
                  <a:pt x="120" y="454"/>
                </a:lnTo>
                <a:cubicBezTo>
                  <a:pt x="103" y="474"/>
                  <a:pt x="92" y="491"/>
                  <a:pt x="92" y="508"/>
                </a:cubicBezTo>
                <a:lnTo>
                  <a:pt x="92" y="541"/>
                </a:lnTo>
                <a:lnTo>
                  <a:pt x="343" y="541"/>
                </a:lnTo>
                <a:lnTo>
                  <a:pt x="343" y="541"/>
                </a:lnTo>
                <a:cubicBezTo>
                  <a:pt x="351" y="541"/>
                  <a:pt x="357" y="545"/>
                  <a:pt x="364" y="552"/>
                </a:cubicBezTo>
                <a:lnTo>
                  <a:pt x="364" y="552"/>
                </a:lnTo>
                <a:cubicBezTo>
                  <a:pt x="369" y="560"/>
                  <a:pt x="372" y="568"/>
                  <a:pt x="372" y="580"/>
                </a:cubicBezTo>
                <a:lnTo>
                  <a:pt x="372" y="580"/>
                </a:lnTo>
                <a:cubicBezTo>
                  <a:pt x="372" y="591"/>
                  <a:pt x="369" y="600"/>
                  <a:pt x="364" y="608"/>
                </a:cubicBezTo>
                <a:lnTo>
                  <a:pt x="364" y="608"/>
                </a:lnTo>
                <a:cubicBezTo>
                  <a:pt x="357" y="617"/>
                  <a:pt x="351" y="620"/>
                  <a:pt x="343" y="620"/>
                </a:cubicBezTo>
                <a:lnTo>
                  <a:pt x="40" y="620"/>
                </a:lnTo>
                <a:lnTo>
                  <a:pt x="40" y="620"/>
                </a:lnTo>
                <a:cubicBezTo>
                  <a:pt x="31" y="620"/>
                  <a:pt x="22" y="617"/>
                  <a:pt x="13" y="613"/>
                </a:cubicBezTo>
                <a:lnTo>
                  <a:pt x="13" y="613"/>
                </a:lnTo>
                <a:cubicBezTo>
                  <a:pt x="4" y="606"/>
                  <a:pt x="0" y="600"/>
                  <a:pt x="0" y="591"/>
                </a:cubicBezTo>
              </a:path>
            </a:pathLst>
          </a:custGeom>
          <a:solidFill>
            <a:schemeClr val="accent2"/>
          </a:solidFill>
          <a:ln>
            <a:noFill/>
          </a:ln>
          <a:effec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17" name="Freeform 526">
            <a:extLst>
              <a:ext uri="{FF2B5EF4-FFF2-40B4-BE49-F238E27FC236}">
                <a16:creationId xmlns:a16="http://schemas.microsoft.com/office/drawing/2014/main" id="{B7C0602E-2117-49D3-BC11-9EBB1A92E34F}"/>
              </a:ext>
            </a:extLst>
          </p:cNvPr>
          <p:cNvSpPr>
            <a:spLocks noChangeArrowheads="1"/>
          </p:cNvSpPr>
          <p:nvPr/>
        </p:nvSpPr>
        <p:spPr bwMode="auto">
          <a:xfrm>
            <a:off x="2125655" y="3301487"/>
            <a:ext cx="836152" cy="1218797"/>
          </a:xfrm>
          <a:custGeom>
            <a:avLst/>
            <a:gdLst>
              <a:gd name="T0" fmla="*/ 1821 w 1822"/>
              <a:gd name="T1" fmla="*/ 911 h 2656"/>
              <a:gd name="T2" fmla="*/ 1821 w 1822"/>
              <a:gd name="T3" fmla="*/ 911 h 2656"/>
              <a:gd name="T4" fmla="*/ 911 w 1822"/>
              <a:gd name="T5" fmla="*/ 2655 h 2656"/>
              <a:gd name="T6" fmla="*/ 911 w 1822"/>
              <a:gd name="T7" fmla="*/ 2655 h 2656"/>
              <a:gd name="T8" fmla="*/ 0 w 1822"/>
              <a:gd name="T9" fmla="*/ 911 h 2656"/>
              <a:gd name="T10" fmla="*/ 0 w 1822"/>
              <a:gd name="T11" fmla="*/ 911 h 2656"/>
              <a:gd name="T12" fmla="*/ 911 w 1822"/>
              <a:gd name="T13" fmla="*/ 0 h 2656"/>
              <a:gd name="T14" fmla="*/ 911 w 1822"/>
              <a:gd name="T15" fmla="*/ 0 h 2656"/>
              <a:gd name="T16" fmla="*/ 1821 w 1822"/>
              <a:gd name="T17" fmla="*/ 91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2" h="2656">
                <a:moveTo>
                  <a:pt x="1821" y="911"/>
                </a:moveTo>
                <a:lnTo>
                  <a:pt x="1821" y="911"/>
                </a:lnTo>
                <a:cubicBezTo>
                  <a:pt x="1821" y="1634"/>
                  <a:pt x="911" y="2655"/>
                  <a:pt x="911" y="2655"/>
                </a:cubicBezTo>
                <a:lnTo>
                  <a:pt x="911" y="2655"/>
                </a:lnTo>
                <a:cubicBezTo>
                  <a:pt x="911" y="2655"/>
                  <a:pt x="0" y="1616"/>
                  <a:pt x="0" y="911"/>
                </a:cubicBezTo>
                <a:lnTo>
                  <a:pt x="0" y="911"/>
                </a:lnTo>
                <a:cubicBezTo>
                  <a:pt x="0" y="408"/>
                  <a:pt x="409" y="0"/>
                  <a:pt x="911" y="0"/>
                </a:cubicBezTo>
                <a:lnTo>
                  <a:pt x="911" y="0"/>
                </a:lnTo>
                <a:cubicBezTo>
                  <a:pt x="1414" y="0"/>
                  <a:pt x="1821" y="408"/>
                  <a:pt x="1821" y="911"/>
                </a:cubicBezTo>
              </a:path>
            </a:pathLst>
          </a:custGeom>
          <a:solidFill>
            <a:schemeClr val="accent3"/>
          </a:solidFill>
          <a:ln>
            <a:noFill/>
          </a:ln>
          <a:effec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18" name="Freeform 527">
            <a:extLst>
              <a:ext uri="{FF2B5EF4-FFF2-40B4-BE49-F238E27FC236}">
                <a16:creationId xmlns:a16="http://schemas.microsoft.com/office/drawing/2014/main" id="{BC766989-C9E6-49ED-8883-E9C86E7FCCF6}"/>
              </a:ext>
            </a:extLst>
          </p:cNvPr>
          <p:cNvSpPr>
            <a:spLocks noChangeArrowheads="1"/>
          </p:cNvSpPr>
          <p:nvPr/>
        </p:nvSpPr>
        <p:spPr bwMode="auto">
          <a:xfrm>
            <a:off x="2542719" y="3301487"/>
            <a:ext cx="419088" cy="1218797"/>
          </a:xfrm>
          <a:custGeom>
            <a:avLst/>
            <a:gdLst>
              <a:gd name="T0" fmla="*/ 0 w 911"/>
              <a:gd name="T1" fmla="*/ 0 h 2656"/>
              <a:gd name="T2" fmla="*/ 0 w 911"/>
              <a:gd name="T3" fmla="*/ 2655 h 2656"/>
              <a:gd name="T4" fmla="*/ 0 w 911"/>
              <a:gd name="T5" fmla="*/ 2655 h 2656"/>
              <a:gd name="T6" fmla="*/ 910 w 911"/>
              <a:gd name="T7" fmla="*/ 911 h 2656"/>
              <a:gd name="T8" fmla="*/ 910 w 911"/>
              <a:gd name="T9" fmla="*/ 911 h 2656"/>
              <a:gd name="T10" fmla="*/ 0 w 911"/>
              <a:gd name="T11" fmla="*/ 0 h 2656"/>
            </a:gdLst>
            <a:ahLst/>
            <a:cxnLst>
              <a:cxn ang="0">
                <a:pos x="T0" y="T1"/>
              </a:cxn>
              <a:cxn ang="0">
                <a:pos x="T2" y="T3"/>
              </a:cxn>
              <a:cxn ang="0">
                <a:pos x="T4" y="T5"/>
              </a:cxn>
              <a:cxn ang="0">
                <a:pos x="T6" y="T7"/>
              </a:cxn>
              <a:cxn ang="0">
                <a:pos x="T8" y="T9"/>
              </a:cxn>
              <a:cxn ang="0">
                <a:pos x="T10" y="T11"/>
              </a:cxn>
            </a:cxnLst>
            <a:rect l="0" t="0" r="r" b="b"/>
            <a:pathLst>
              <a:path w="911" h="2656">
                <a:moveTo>
                  <a:pt x="0" y="0"/>
                </a:moveTo>
                <a:lnTo>
                  <a:pt x="0" y="2655"/>
                </a:lnTo>
                <a:lnTo>
                  <a:pt x="0" y="2655"/>
                </a:lnTo>
                <a:cubicBezTo>
                  <a:pt x="0" y="2655"/>
                  <a:pt x="910" y="1634"/>
                  <a:pt x="910" y="911"/>
                </a:cubicBezTo>
                <a:lnTo>
                  <a:pt x="910" y="911"/>
                </a:lnTo>
                <a:cubicBezTo>
                  <a:pt x="910" y="408"/>
                  <a:pt x="503" y="0"/>
                  <a:pt x="0" y="0"/>
                </a:cubicBezTo>
              </a:path>
            </a:pathLst>
          </a:custGeom>
          <a:solidFill>
            <a:schemeClr val="accent3">
              <a:lumMod val="75000"/>
            </a:schemeClr>
          </a:solidFill>
          <a:ln>
            <a:noFill/>
          </a:ln>
          <a:effec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19" name="Freeform 528">
            <a:extLst>
              <a:ext uri="{FF2B5EF4-FFF2-40B4-BE49-F238E27FC236}">
                <a16:creationId xmlns:a16="http://schemas.microsoft.com/office/drawing/2014/main" id="{96BEE490-1C01-4E63-8EB5-239F1C4C897A}"/>
              </a:ext>
            </a:extLst>
          </p:cNvPr>
          <p:cNvSpPr>
            <a:spLocks noChangeArrowheads="1"/>
          </p:cNvSpPr>
          <p:nvPr/>
        </p:nvSpPr>
        <p:spPr bwMode="auto">
          <a:xfrm>
            <a:off x="2230933" y="3406765"/>
            <a:ext cx="625595" cy="625596"/>
          </a:xfrm>
          <a:custGeom>
            <a:avLst/>
            <a:gdLst>
              <a:gd name="T0" fmla="*/ 1363 w 1364"/>
              <a:gd name="T1" fmla="*/ 681 h 1363"/>
              <a:gd name="T2" fmla="*/ 1363 w 1364"/>
              <a:gd name="T3" fmla="*/ 681 h 1363"/>
              <a:gd name="T4" fmla="*/ 682 w 1364"/>
              <a:gd name="T5" fmla="*/ 1362 h 1363"/>
              <a:gd name="T6" fmla="*/ 682 w 1364"/>
              <a:gd name="T7" fmla="*/ 1362 h 1363"/>
              <a:gd name="T8" fmla="*/ 0 w 1364"/>
              <a:gd name="T9" fmla="*/ 681 h 1363"/>
              <a:gd name="T10" fmla="*/ 0 w 1364"/>
              <a:gd name="T11" fmla="*/ 681 h 1363"/>
              <a:gd name="T12" fmla="*/ 682 w 1364"/>
              <a:gd name="T13" fmla="*/ 0 h 1363"/>
              <a:gd name="T14" fmla="*/ 682 w 1364"/>
              <a:gd name="T15" fmla="*/ 0 h 1363"/>
              <a:gd name="T16" fmla="*/ 1363 w 1364"/>
              <a:gd name="T17" fmla="*/ 681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4" h="1363">
                <a:moveTo>
                  <a:pt x="1363" y="681"/>
                </a:moveTo>
                <a:lnTo>
                  <a:pt x="1363" y="681"/>
                </a:lnTo>
                <a:cubicBezTo>
                  <a:pt x="1363" y="1056"/>
                  <a:pt x="1059" y="1362"/>
                  <a:pt x="682" y="1362"/>
                </a:cubicBezTo>
                <a:lnTo>
                  <a:pt x="682" y="1362"/>
                </a:lnTo>
                <a:cubicBezTo>
                  <a:pt x="306" y="1362"/>
                  <a:pt x="0" y="1056"/>
                  <a:pt x="0" y="681"/>
                </a:cubicBezTo>
                <a:lnTo>
                  <a:pt x="0" y="681"/>
                </a:lnTo>
                <a:cubicBezTo>
                  <a:pt x="0" y="304"/>
                  <a:pt x="306" y="0"/>
                  <a:pt x="682" y="0"/>
                </a:cubicBezTo>
                <a:lnTo>
                  <a:pt x="682" y="0"/>
                </a:lnTo>
                <a:cubicBezTo>
                  <a:pt x="1059" y="0"/>
                  <a:pt x="1363" y="304"/>
                  <a:pt x="1363" y="681"/>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20" name="Freeform 529">
            <a:extLst>
              <a:ext uri="{FF2B5EF4-FFF2-40B4-BE49-F238E27FC236}">
                <a16:creationId xmlns:a16="http://schemas.microsoft.com/office/drawing/2014/main" id="{5E5B3F99-7FFC-4275-8050-8D56DD870EF9}"/>
              </a:ext>
            </a:extLst>
          </p:cNvPr>
          <p:cNvSpPr>
            <a:spLocks noChangeArrowheads="1"/>
          </p:cNvSpPr>
          <p:nvPr/>
        </p:nvSpPr>
        <p:spPr bwMode="auto">
          <a:xfrm>
            <a:off x="2461735" y="3558609"/>
            <a:ext cx="176139" cy="287491"/>
          </a:xfrm>
          <a:custGeom>
            <a:avLst/>
            <a:gdLst>
              <a:gd name="T0" fmla="*/ 0 w 383"/>
              <a:gd name="T1" fmla="*/ 477 h 626"/>
              <a:gd name="T2" fmla="*/ 10 w 383"/>
              <a:gd name="T3" fmla="*/ 448 h 626"/>
              <a:gd name="T4" fmla="*/ 42 w 383"/>
              <a:gd name="T5" fmla="*/ 439 h 626"/>
              <a:gd name="T6" fmla="*/ 79 w 383"/>
              <a:gd name="T7" fmla="*/ 448 h 626"/>
              <a:gd name="T8" fmla="*/ 89 w 383"/>
              <a:gd name="T9" fmla="*/ 473 h 626"/>
              <a:gd name="T10" fmla="*/ 114 w 383"/>
              <a:gd name="T11" fmla="*/ 524 h 626"/>
              <a:gd name="T12" fmla="*/ 189 w 383"/>
              <a:gd name="T13" fmla="*/ 546 h 626"/>
              <a:gd name="T14" fmla="*/ 267 w 383"/>
              <a:gd name="T15" fmla="*/ 521 h 626"/>
              <a:gd name="T16" fmla="*/ 292 w 383"/>
              <a:gd name="T17" fmla="*/ 425 h 626"/>
              <a:gd name="T18" fmla="*/ 188 w 383"/>
              <a:gd name="T19" fmla="*/ 333 h 626"/>
              <a:gd name="T20" fmla="*/ 160 w 383"/>
              <a:gd name="T21" fmla="*/ 297 h 626"/>
              <a:gd name="T22" fmla="*/ 188 w 383"/>
              <a:gd name="T23" fmla="*/ 260 h 626"/>
              <a:gd name="T24" fmla="*/ 253 w 383"/>
              <a:gd name="T25" fmla="*/ 241 h 626"/>
              <a:gd name="T26" fmla="*/ 277 w 383"/>
              <a:gd name="T27" fmla="*/ 167 h 626"/>
              <a:gd name="T28" fmla="*/ 192 w 383"/>
              <a:gd name="T29" fmla="*/ 79 h 626"/>
              <a:gd name="T30" fmla="*/ 123 w 383"/>
              <a:gd name="T31" fmla="*/ 100 h 626"/>
              <a:gd name="T32" fmla="*/ 103 w 383"/>
              <a:gd name="T33" fmla="*/ 150 h 626"/>
              <a:gd name="T34" fmla="*/ 60 w 383"/>
              <a:gd name="T35" fmla="*/ 185 h 626"/>
              <a:gd name="T36" fmla="*/ 22 w 383"/>
              <a:gd name="T37" fmla="*/ 178 h 626"/>
              <a:gd name="T38" fmla="*/ 15 w 383"/>
              <a:gd name="T39" fmla="*/ 144 h 626"/>
              <a:gd name="T40" fmla="*/ 22 w 383"/>
              <a:gd name="T41" fmla="*/ 99 h 626"/>
              <a:gd name="T42" fmla="*/ 50 w 383"/>
              <a:gd name="T43" fmla="*/ 52 h 626"/>
              <a:gd name="T44" fmla="*/ 105 w 383"/>
              <a:gd name="T45" fmla="*/ 15 h 626"/>
              <a:gd name="T46" fmla="*/ 192 w 383"/>
              <a:gd name="T47" fmla="*/ 0 h 626"/>
              <a:gd name="T48" fmla="*/ 364 w 383"/>
              <a:gd name="T49" fmla="*/ 151 h 626"/>
              <a:gd name="T50" fmla="*/ 344 w 383"/>
              <a:gd name="T51" fmla="*/ 241 h 626"/>
              <a:gd name="T52" fmla="*/ 294 w 383"/>
              <a:gd name="T53" fmla="*/ 293 h 626"/>
              <a:gd name="T54" fmla="*/ 382 w 383"/>
              <a:gd name="T55" fmla="*/ 425 h 626"/>
              <a:gd name="T56" fmla="*/ 382 w 383"/>
              <a:gd name="T57" fmla="*/ 441 h 626"/>
              <a:gd name="T58" fmla="*/ 328 w 383"/>
              <a:gd name="T59" fmla="*/ 581 h 626"/>
              <a:gd name="T60" fmla="*/ 188 w 383"/>
              <a:gd name="T61" fmla="*/ 625 h 626"/>
              <a:gd name="T62" fmla="*/ 49 w 383"/>
              <a:gd name="T63" fmla="*/ 58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3" h="626">
                <a:moveTo>
                  <a:pt x="0" y="477"/>
                </a:moveTo>
                <a:lnTo>
                  <a:pt x="0" y="477"/>
                </a:lnTo>
                <a:cubicBezTo>
                  <a:pt x="0" y="462"/>
                  <a:pt x="3" y="452"/>
                  <a:pt x="10" y="448"/>
                </a:cubicBezTo>
                <a:lnTo>
                  <a:pt x="10" y="448"/>
                </a:lnTo>
                <a:cubicBezTo>
                  <a:pt x="16" y="441"/>
                  <a:pt x="26" y="439"/>
                  <a:pt x="42" y="439"/>
                </a:cubicBezTo>
                <a:lnTo>
                  <a:pt x="42" y="439"/>
                </a:lnTo>
                <a:cubicBezTo>
                  <a:pt x="60" y="439"/>
                  <a:pt x="72" y="441"/>
                  <a:pt x="79" y="448"/>
                </a:cubicBezTo>
                <a:lnTo>
                  <a:pt x="79" y="448"/>
                </a:lnTo>
                <a:cubicBezTo>
                  <a:pt x="85" y="452"/>
                  <a:pt x="89" y="461"/>
                  <a:pt x="89" y="473"/>
                </a:cubicBezTo>
                <a:lnTo>
                  <a:pt x="89" y="473"/>
                </a:lnTo>
                <a:cubicBezTo>
                  <a:pt x="89" y="493"/>
                  <a:pt x="97" y="510"/>
                  <a:pt x="114" y="524"/>
                </a:cubicBezTo>
                <a:lnTo>
                  <a:pt x="114" y="524"/>
                </a:lnTo>
                <a:cubicBezTo>
                  <a:pt x="132" y="539"/>
                  <a:pt x="157" y="546"/>
                  <a:pt x="189" y="546"/>
                </a:cubicBezTo>
                <a:lnTo>
                  <a:pt x="189" y="546"/>
                </a:lnTo>
                <a:cubicBezTo>
                  <a:pt x="224" y="546"/>
                  <a:pt x="249" y="537"/>
                  <a:pt x="267" y="521"/>
                </a:cubicBezTo>
                <a:lnTo>
                  <a:pt x="267" y="521"/>
                </a:lnTo>
                <a:cubicBezTo>
                  <a:pt x="283" y="503"/>
                  <a:pt x="292" y="478"/>
                  <a:pt x="292" y="441"/>
                </a:cubicBezTo>
                <a:lnTo>
                  <a:pt x="292" y="425"/>
                </a:lnTo>
                <a:lnTo>
                  <a:pt x="292" y="425"/>
                </a:lnTo>
                <a:cubicBezTo>
                  <a:pt x="292" y="364"/>
                  <a:pt x="258" y="333"/>
                  <a:pt x="188" y="333"/>
                </a:cubicBezTo>
                <a:lnTo>
                  <a:pt x="188" y="333"/>
                </a:lnTo>
                <a:cubicBezTo>
                  <a:pt x="168" y="333"/>
                  <a:pt x="160" y="322"/>
                  <a:pt x="160" y="297"/>
                </a:cubicBezTo>
                <a:lnTo>
                  <a:pt x="160" y="297"/>
                </a:lnTo>
                <a:cubicBezTo>
                  <a:pt x="160" y="273"/>
                  <a:pt x="168" y="260"/>
                  <a:pt x="188" y="260"/>
                </a:cubicBezTo>
                <a:lnTo>
                  <a:pt x="188" y="260"/>
                </a:lnTo>
                <a:cubicBezTo>
                  <a:pt x="217" y="260"/>
                  <a:pt x="239" y="254"/>
                  <a:pt x="253" y="241"/>
                </a:cubicBezTo>
                <a:lnTo>
                  <a:pt x="253" y="241"/>
                </a:lnTo>
                <a:cubicBezTo>
                  <a:pt x="268" y="227"/>
                  <a:pt x="277" y="203"/>
                  <a:pt x="277" y="167"/>
                </a:cubicBezTo>
                <a:lnTo>
                  <a:pt x="277" y="167"/>
                </a:lnTo>
                <a:cubicBezTo>
                  <a:pt x="277" y="109"/>
                  <a:pt x="248" y="79"/>
                  <a:pt x="192" y="79"/>
                </a:cubicBezTo>
                <a:lnTo>
                  <a:pt x="192" y="79"/>
                </a:lnTo>
                <a:cubicBezTo>
                  <a:pt x="160" y="79"/>
                  <a:pt x="138" y="87"/>
                  <a:pt x="123" y="100"/>
                </a:cubicBezTo>
                <a:lnTo>
                  <a:pt x="123" y="100"/>
                </a:lnTo>
                <a:cubicBezTo>
                  <a:pt x="110" y="113"/>
                  <a:pt x="103" y="129"/>
                  <a:pt x="103" y="150"/>
                </a:cubicBezTo>
                <a:lnTo>
                  <a:pt x="103" y="150"/>
                </a:lnTo>
                <a:cubicBezTo>
                  <a:pt x="103" y="174"/>
                  <a:pt x="89" y="185"/>
                  <a:pt x="60" y="185"/>
                </a:cubicBezTo>
                <a:lnTo>
                  <a:pt x="60" y="185"/>
                </a:lnTo>
                <a:cubicBezTo>
                  <a:pt x="41" y="185"/>
                  <a:pt x="29" y="182"/>
                  <a:pt x="22" y="178"/>
                </a:cubicBezTo>
                <a:lnTo>
                  <a:pt x="22" y="178"/>
                </a:lnTo>
                <a:cubicBezTo>
                  <a:pt x="17" y="172"/>
                  <a:pt x="15" y="160"/>
                  <a:pt x="15" y="144"/>
                </a:cubicBezTo>
                <a:lnTo>
                  <a:pt x="15" y="144"/>
                </a:lnTo>
                <a:cubicBezTo>
                  <a:pt x="15" y="129"/>
                  <a:pt x="17" y="113"/>
                  <a:pt x="22" y="99"/>
                </a:cubicBezTo>
                <a:lnTo>
                  <a:pt x="22" y="99"/>
                </a:lnTo>
                <a:cubicBezTo>
                  <a:pt x="28" y="83"/>
                  <a:pt x="37" y="68"/>
                  <a:pt x="50" y="52"/>
                </a:cubicBezTo>
                <a:lnTo>
                  <a:pt x="50" y="52"/>
                </a:lnTo>
                <a:cubicBezTo>
                  <a:pt x="63" y="37"/>
                  <a:pt x="82" y="25"/>
                  <a:pt x="105" y="15"/>
                </a:cubicBezTo>
                <a:lnTo>
                  <a:pt x="105" y="15"/>
                </a:lnTo>
                <a:cubicBezTo>
                  <a:pt x="130" y="5"/>
                  <a:pt x="160" y="0"/>
                  <a:pt x="192" y="0"/>
                </a:cubicBezTo>
                <a:lnTo>
                  <a:pt x="192" y="0"/>
                </a:lnTo>
                <a:cubicBezTo>
                  <a:pt x="306" y="0"/>
                  <a:pt x="364" y="50"/>
                  <a:pt x="364" y="151"/>
                </a:cubicBezTo>
                <a:lnTo>
                  <a:pt x="364" y="151"/>
                </a:lnTo>
                <a:cubicBezTo>
                  <a:pt x="364" y="187"/>
                  <a:pt x="357" y="216"/>
                  <a:pt x="344" y="241"/>
                </a:cubicBezTo>
                <a:lnTo>
                  <a:pt x="344" y="241"/>
                </a:lnTo>
                <a:cubicBezTo>
                  <a:pt x="332" y="266"/>
                  <a:pt x="316" y="284"/>
                  <a:pt x="294" y="293"/>
                </a:cubicBezTo>
                <a:lnTo>
                  <a:pt x="294" y="293"/>
                </a:lnTo>
                <a:cubicBezTo>
                  <a:pt x="353" y="315"/>
                  <a:pt x="382" y="360"/>
                  <a:pt x="382" y="425"/>
                </a:cubicBezTo>
                <a:lnTo>
                  <a:pt x="382" y="441"/>
                </a:lnTo>
                <a:lnTo>
                  <a:pt x="382" y="441"/>
                </a:lnTo>
                <a:cubicBezTo>
                  <a:pt x="382" y="503"/>
                  <a:pt x="364" y="552"/>
                  <a:pt x="328" y="581"/>
                </a:cubicBezTo>
                <a:lnTo>
                  <a:pt x="328" y="581"/>
                </a:lnTo>
                <a:cubicBezTo>
                  <a:pt x="293" y="611"/>
                  <a:pt x="246" y="625"/>
                  <a:pt x="188" y="625"/>
                </a:cubicBezTo>
                <a:lnTo>
                  <a:pt x="188" y="625"/>
                </a:lnTo>
                <a:cubicBezTo>
                  <a:pt x="127" y="625"/>
                  <a:pt x="80" y="611"/>
                  <a:pt x="49" y="580"/>
                </a:cubicBezTo>
                <a:lnTo>
                  <a:pt x="49" y="580"/>
                </a:lnTo>
                <a:cubicBezTo>
                  <a:pt x="16" y="549"/>
                  <a:pt x="0" y="514"/>
                  <a:pt x="0" y="477"/>
                </a:cubicBezTo>
              </a:path>
            </a:pathLst>
          </a:custGeom>
          <a:solidFill>
            <a:schemeClr val="accent3"/>
          </a:solidFill>
          <a:ln>
            <a:noFill/>
          </a:ln>
          <a:effec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21" name="Subtitle 2">
            <a:extLst>
              <a:ext uri="{FF2B5EF4-FFF2-40B4-BE49-F238E27FC236}">
                <a16:creationId xmlns:a16="http://schemas.microsoft.com/office/drawing/2014/main" id="{167CC6BD-0EE8-4752-A54C-AA289662B5E6}"/>
              </a:ext>
            </a:extLst>
          </p:cNvPr>
          <p:cNvSpPr txBox="1">
            <a:spLocks/>
          </p:cNvSpPr>
          <p:nvPr/>
        </p:nvSpPr>
        <p:spPr>
          <a:xfrm>
            <a:off x="5986832" y="2639949"/>
            <a:ext cx="2132401" cy="725359"/>
          </a:xfrm>
          <a:prstGeom prst="rect">
            <a:avLst/>
          </a:prstGeom>
        </p:spPr>
        <p:txBody>
          <a:bodyPr vert="horz" wrap="square" lIns="108745" tIns="54372" rIns="108745" bIns="54372"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ct val="100000"/>
              </a:lnSpc>
            </a:pPr>
            <a:r>
              <a:rPr lang="en-US" sz="800" dirty="0">
                <a:latin typeface="Lato Light" charset="0"/>
                <a:ea typeface="Lato Light" charset="0"/>
                <a:cs typeface="Lato Light" charset="0"/>
              </a:rPr>
              <a:t>Encourages patients to review his/her options during AEP. Answers patient’s questions. Connects patient with broker (or someone in office who can connect with broker).</a:t>
            </a:r>
          </a:p>
        </p:txBody>
      </p:sp>
      <p:sp>
        <p:nvSpPr>
          <p:cNvPr id="122" name="TextBox 121">
            <a:extLst>
              <a:ext uri="{FF2B5EF4-FFF2-40B4-BE49-F238E27FC236}">
                <a16:creationId xmlns:a16="http://schemas.microsoft.com/office/drawing/2014/main" id="{3F9EC443-E2A3-4C22-9D13-3EE4E7643BBB}"/>
              </a:ext>
            </a:extLst>
          </p:cNvPr>
          <p:cNvSpPr txBox="1"/>
          <p:nvPr/>
        </p:nvSpPr>
        <p:spPr>
          <a:xfrm>
            <a:off x="138087" y="251111"/>
            <a:ext cx="1875900" cy="584775"/>
          </a:xfrm>
          <a:prstGeom prst="rect">
            <a:avLst/>
          </a:prstGeom>
          <a:noFill/>
        </p:spPr>
        <p:txBody>
          <a:bodyPr wrap="square" rtlCol="0" anchor="ctr" anchorCtr="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600" b="1" dirty="0">
                <a:solidFill>
                  <a:schemeClr val="tx2"/>
                </a:solidFill>
                <a:latin typeface="Lato Black" charset="0"/>
                <a:ea typeface="Lato Black" charset="0"/>
                <a:cs typeface="Lato Black" charset="0"/>
              </a:rPr>
              <a:t>Appointment Scheduling</a:t>
            </a:r>
          </a:p>
        </p:txBody>
      </p:sp>
      <p:sp>
        <p:nvSpPr>
          <p:cNvPr id="123" name="Line 396">
            <a:extLst>
              <a:ext uri="{FF2B5EF4-FFF2-40B4-BE49-F238E27FC236}">
                <a16:creationId xmlns:a16="http://schemas.microsoft.com/office/drawing/2014/main" id="{1A27D705-36A8-45E5-9920-9F6A117FE340}"/>
              </a:ext>
            </a:extLst>
          </p:cNvPr>
          <p:cNvSpPr>
            <a:spLocks noChangeShapeType="1"/>
          </p:cNvSpPr>
          <p:nvPr/>
        </p:nvSpPr>
        <p:spPr bwMode="auto">
          <a:xfrm>
            <a:off x="2287095" y="1044936"/>
            <a:ext cx="1556903" cy="2025"/>
          </a:xfrm>
          <a:prstGeom prst="line">
            <a:avLst/>
          </a:prstGeom>
          <a:noFill/>
          <a:ln w="43920" cap="flat">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24" name="Line 397">
            <a:extLst>
              <a:ext uri="{FF2B5EF4-FFF2-40B4-BE49-F238E27FC236}">
                <a16:creationId xmlns:a16="http://schemas.microsoft.com/office/drawing/2014/main" id="{4186DB55-CCE5-4616-9D08-934F27CB3119}"/>
              </a:ext>
            </a:extLst>
          </p:cNvPr>
          <p:cNvSpPr>
            <a:spLocks noChangeShapeType="1"/>
          </p:cNvSpPr>
          <p:nvPr/>
        </p:nvSpPr>
        <p:spPr bwMode="auto">
          <a:xfrm>
            <a:off x="3082755" y="1044936"/>
            <a:ext cx="761243" cy="2025"/>
          </a:xfrm>
          <a:prstGeom prst="line">
            <a:avLst/>
          </a:prstGeom>
          <a:noFill/>
          <a:ln w="4392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26" name="TextBox 125">
            <a:extLst>
              <a:ext uri="{FF2B5EF4-FFF2-40B4-BE49-F238E27FC236}">
                <a16:creationId xmlns:a16="http://schemas.microsoft.com/office/drawing/2014/main" id="{9C75B0CA-787E-4362-BC91-992798DC4740}"/>
              </a:ext>
            </a:extLst>
          </p:cNvPr>
          <p:cNvSpPr txBox="1"/>
          <p:nvPr/>
        </p:nvSpPr>
        <p:spPr>
          <a:xfrm>
            <a:off x="2396008" y="669622"/>
            <a:ext cx="1211443" cy="338554"/>
          </a:xfrm>
          <a:prstGeom prst="rect">
            <a:avLst/>
          </a:prstGeom>
          <a:noFill/>
        </p:spPr>
        <p:txBody>
          <a:bodyPr wrap="square" rtlCol="0" anchor="ctr" anchorCtr="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600" b="1" dirty="0">
                <a:solidFill>
                  <a:schemeClr val="tx2"/>
                </a:solidFill>
                <a:latin typeface="Lato Black" charset="0"/>
                <a:ea typeface="Lato Black" charset="0"/>
                <a:cs typeface="Lato Black" charset="0"/>
              </a:rPr>
              <a:t>Reception</a:t>
            </a:r>
          </a:p>
        </p:txBody>
      </p:sp>
      <p:sp>
        <p:nvSpPr>
          <p:cNvPr id="127" name="Line 396">
            <a:extLst>
              <a:ext uri="{FF2B5EF4-FFF2-40B4-BE49-F238E27FC236}">
                <a16:creationId xmlns:a16="http://schemas.microsoft.com/office/drawing/2014/main" id="{70A23C5B-519D-4B08-89DE-3EFE34A430F0}"/>
              </a:ext>
            </a:extLst>
          </p:cNvPr>
          <p:cNvSpPr>
            <a:spLocks noChangeShapeType="1"/>
          </p:cNvSpPr>
          <p:nvPr/>
        </p:nvSpPr>
        <p:spPr bwMode="auto">
          <a:xfrm>
            <a:off x="404267" y="4910168"/>
            <a:ext cx="1556903" cy="2025"/>
          </a:xfrm>
          <a:prstGeom prst="line">
            <a:avLst/>
          </a:prstGeom>
          <a:noFill/>
          <a:ln w="43920" cap="flat">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28" name="Line 397">
            <a:extLst>
              <a:ext uri="{FF2B5EF4-FFF2-40B4-BE49-F238E27FC236}">
                <a16:creationId xmlns:a16="http://schemas.microsoft.com/office/drawing/2014/main" id="{EA0FEB4C-94AC-4C54-8061-D51DFECACEE0}"/>
              </a:ext>
            </a:extLst>
          </p:cNvPr>
          <p:cNvSpPr>
            <a:spLocks noChangeShapeType="1"/>
          </p:cNvSpPr>
          <p:nvPr/>
        </p:nvSpPr>
        <p:spPr bwMode="auto">
          <a:xfrm>
            <a:off x="1199927" y="4910168"/>
            <a:ext cx="761243" cy="2025"/>
          </a:xfrm>
          <a:prstGeom prst="line">
            <a:avLst/>
          </a:prstGeom>
          <a:noFill/>
          <a:ln w="4392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30" name="TextBox 129">
            <a:extLst>
              <a:ext uri="{FF2B5EF4-FFF2-40B4-BE49-F238E27FC236}">
                <a16:creationId xmlns:a16="http://schemas.microsoft.com/office/drawing/2014/main" id="{BEC26235-DC32-420F-AFDA-74C50BAA437C}"/>
              </a:ext>
            </a:extLst>
          </p:cNvPr>
          <p:cNvSpPr txBox="1"/>
          <p:nvPr/>
        </p:nvSpPr>
        <p:spPr>
          <a:xfrm>
            <a:off x="367710" y="4535324"/>
            <a:ext cx="1624292" cy="338554"/>
          </a:xfrm>
          <a:prstGeom prst="rect">
            <a:avLst/>
          </a:prstGeom>
          <a:noFill/>
        </p:spPr>
        <p:txBody>
          <a:bodyPr wrap="square" rtlCol="0" anchor="ctr" anchorCtr="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600" b="1" dirty="0">
                <a:solidFill>
                  <a:schemeClr val="tx2"/>
                </a:solidFill>
                <a:latin typeface="Lato Black" charset="0"/>
                <a:ea typeface="Lato Black" charset="0"/>
                <a:cs typeface="Lato Black" charset="0"/>
              </a:rPr>
              <a:t>Waiting Room</a:t>
            </a:r>
          </a:p>
        </p:txBody>
      </p:sp>
      <p:sp>
        <p:nvSpPr>
          <p:cNvPr id="131" name="Line 396">
            <a:extLst>
              <a:ext uri="{FF2B5EF4-FFF2-40B4-BE49-F238E27FC236}">
                <a16:creationId xmlns:a16="http://schemas.microsoft.com/office/drawing/2014/main" id="{15A85889-188E-4959-ABE4-E29A46543607}"/>
              </a:ext>
            </a:extLst>
          </p:cNvPr>
          <p:cNvSpPr>
            <a:spLocks noChangeShapeType="1"/>
          </p:cNvSpPr>
          <p:nvPr/>
        </p:nvSpPr>
        <p:spPr bwMode="auto">
          <a:xfrm>
            <a:off x="3518110" y="5436352"/>
            <a:ext cx="1556903" cy="2025"/>
          </a:xfrm>
          <a:prstGeom prst="line">
            <a:avLst/>
          </a:prstGeom>
          <a:noFill/>
          <a:ln w="4392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32" name="Line 397">
            <a:extLst>
              <a:ext uri="{FF2B5EF4-FFF2-40B4-BE49-F238E27FC236}">
                <a16:creationId xmlns:a16="http://schemas.microsoft.com/office/drawing/2014/main" id="{C0C1C607-9CAA-4107-AC0C-C916205866BA}"/>
              </a:ext>
            </a:extLst>
          </p:cNvPr>
          <p:cNvSpPr>
            <a:spLocks noChangeShapeType="1"/>
          </p:cNvSpPr>
          <p:nvPr/>
        </p:nvSpPr>
        <p:spPr bwMode="auto">
          <a:xfrm>
            <a:off x="4313769" y="5435353"/>
            <a:ext cx="761243" cy="2025"/>
          </a:xfrm>
          <a:prstGeom prst="line">
            <a:avLst/>
          </a:prstGeom>
          <a:noFill/>
          <a:ln w="4392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34" name="TextBox 133">
            <a:extLst>
              <a:ext uri="{FF2B5EF4-FFF2-40B4-BE49-F238E27FC236}">
                <a16:creationId xmlns:a16="http://schemas.microsoft.com/office/drawing/2014/main" id="{C124DBEF-D23F-482C-9768-6D18FB9F5188}"/>
              </a:ext>
            </a:extLst>
          </p:cNvPr>
          <p:cNvSpPr txBox="1"/>
          <p:nvPr/>
        </p:nvSpPr>
        <p:spPr>
          <a:xfrm>
            <a:off x="3339489" y="5062591"/>
            <a:ext cx="1926168" cy="338554"/>
          </a:xfrm>
          <a:prstGeom prst="rect">
            <a:avLst/>
          </a:prstGeom>
          <a:noFill/>
        </p:spPr>
        <p:txBody>
          <a:bodyPr wrap="square" rtlCol="0" anchor="ctr" anchorCtr="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600" b="1" dirty="0">
                <a:solidFill>
                  <a:schemeClr val="tx2"/>
                </a:solidFill>
                <a:latin typeface="Lato Black" charset="0"/>
                <a:ea typeface="Lato Black" charset="0"/>
                <a:cs typeface="Lato Black" charset="0"/>
              </a:rPr>
              <a:t>Medical Assistant</a:t>
            </a:r>
          </a:p>
        </p:txBody>
      </p:sp>
      <p:sp>
        <p:nvSpPr>
          <p:cNvPr id="139" name="Freeform 514">
            <a:extLst>
              <a:ext uri="{FF2B5EF4-FFF2-40B4-BE49-F238E27FC236}">
                <a16:creationId xmlns:a16="http://schemas.microsoft.com/office/drawing/2014/main" id="{C001DCFB-718E-401C-921F-249113A3EF72}"/>
              </a:ext>
            </a:extLst>
          </p:cNvPr>
          <p:cNvSpPr>
            <a:spLocks noChangeArrowheads="1"/>
          </p:cNvSpPr>
          <p:nvPr/>
        </p:nvSpPr>
        <p:spPr bwMode="auto">
          <a:xfrm>
            <a:off x="5063728" y="2485368"/>
            <a:ext cx="836152" cy="1218797"/>
          </a:xfrm>
          <a:custGeom>
            <a:avLst/>
            <a:gdLst>
              <a:gd name="T0" fmla="*/ 1820 w 1821"/>
              <a:gd name="T1" fmla="*/ 912 h 2656"/>
              <a:gd name="T2" fmla="*/ 1820 w 1821"/>
              <a:gd name="T3" fmla="*/ 912 h 2656"/>
              <a:gd name="T4" fmla="*/ 910 w 1821"/>
              <a:gd name="T5" fmla="*/ 2655 h 2656"/>
              <a:gd name="T6" fmla="*/ 910 w 1821"/>
              <a:gd name="T7" fmla="*/ 2655 h 2656"/>
              <a:gd name="T8" fmla="*/ 0 w 1821"/>
              <a:gd name="T9" fmla="*/ 912 h 2656"/>
              <a:gd name="T10" fmla="*/ 0 w 1821"/>
              <a:gd name="T11" fmla="*/ 912 h 2656"/>
              <a:gd name="T12" fmla="*/ 910 w 1821"/>
              <a:gd name="T13" fmla="*/ 0 h 2656"/>
              <a:gd name="T14" fmla="*/ 910 w 1821"/>
              <a:gd name="T15" fmla="*/ 0 h 2656"/>
              <a:gd name="T16" fmla="*/ 1820 w 1821"/>
              <a:gd name="T17" fmla="*/ 912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1" h="2656">
                <a:moveTo>
                  <a:pt x="1820" y="912"/>
                </a:moveTo>
                <a:lnTo>
                  <a:pt x="1820" y="912"/>
                </a:lnTo>
                <a:cubicBezTo>
                  <a:pt x="1820" y="1634"/>
                  <a:pt x="910" y="2655"/>
                  <a:pt x="910" y="2655"/>
                </a:cubicBezTo>
                <a:lnTo>
                  <a:pt x="910" y="2655"/>
                </a:lnTo>
                <a:cubicBezTo>
                  <a:pt x="910" y="2655"/>
                  <a:pt x="0" y="1618"/>
                  <a:pt x="0" y="912"/>
                </a:cubicBezTo>
                <a:lnTo>
                  <a:pt x="0" y="912"/>
                </a:lnTo>
                <a:cubicBezTo>
                  <a:pt x="0" y="408"/>
                  <a:pt x="407" y="0"/>
                  <a:pt x="910" y="0"/>
                </a:cubicBezTo>
                <a:lnTo>
                  <a:pt x="910" y="0"/>
                </a:lnTo>
                <a:cubicBezTo>
                  <a:pt x="1413" y="0"/>
                  <a:pt x="1820" y="408"/>
                  <a:pt x="1820" y="912"/>
                </a:cubicBezTo>
              </a:path>
            </a:pathLst>
          </a:custGeom>
          <a:solidFill>
            <a:schemeClr val="accent1"/>
          </a:solidFill>
          <a:ln>
            <a:noFill/>
          </a:ln>
          <a:effec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40" name="Freeform 515">
            <a:extLst>
              <a:ext uri="{FF2B5EF4-FFF2-40B4-BE49-F238E27FC236}">
                <a16:creationId xmlns:a16="http://schemas.microsoft.com/office/drawing/2014/main" id="{23A342BB-BA60-41AC-868D-904D5C3CF811}"/>
              </a:ext>
            </a:extLst>
          </p:cNvPr>
          <p:cNvSpPr>
            <a:spLocks noChangeArrowheads="1"/>
          </p:cNvSpPr>
          <p:nvPr/>
        </p:nvSpPr>
        <p:spPr bwMode="auto">
          <a:xfrm>
            <a:off x="5480791" y="2485368"/>
            <a:ext cx="419088" cy="1218797"/>
          </a:xfrm>
          <a:custGeom>
            <a:avLst/>
            <a:gdLst>
              <a:gd name="T0" fmla="*/ 0 w 911"/>
              <a:gd name="T1" fmla="*/ 0 h 2656"/>
              <a:gd name="T2" fmla="*/ 0 w 911"/>
              <a:gd name="T3" fmla="*/ 2655 h 2656"/>
              <a:gd name="T4" fmla="*/ 0 w 911"/>
              <a:gd name="T5" fmla="*/ 2655 h 2656"/>
              <a:gd name="T6" fmla="*/ 910 w 911"/>
              <a:gd name="T7" fmla="*/ 912 h 2656"/>
              <a:gd name="T8" fmla="*/ 910 w 911"/>
              <a:gd name="T9" fmla="*/ 912 h 2656"/>
              <a:gd name="T10" fmla="*/ 0 w 911"/>
              <a:gd name="T11" fmla="*/ 0 h 2656"/>
            </a:gdLst>
            <a:ahLst/>
            <a:cxnLst>
              <a:cxn ang="0">
                <a:pos x="T0" y="T1"/>
              </a:cxn>
              <a:cxn ang="0">
                <a:pos x="T2" y="T3"/>
              </a:cxn>
              <a:cxn ang="0">
                <a:pos x="T4" y="T5"/>
              </a:cxn>
              <a:cxn ang="0">
                <a:pos x="T6" y="T7"/>
              </a:cxn>
              <a:cxn ang="0">
                <a:pos x="T8" y="T9"/>
              </a:cxn>
              <a:cxn ang="0">
                <a:pos x="T10" y="T11"/>
              </a:cxn>
            </a:cxnLst>
            <a:rect l="0" t="0" r="r" b="b"/>
            <a:pathLst>
              <a:path w="911" h="2656">
                <a:moveTo>
                  <a:pt x="0" y="0"/>
                </a:moveTo>
                <a:lnTo>
                  <a:pt x="0" y="2655"/>
                </a:lnTo>
                <a:lnTo>
                  <a:pt x="0" y="2655"/>
                </a:lnTo>
                <a:cubicBezTo>
                  <a:pt x="0" y="2655"/>
                  <a:pt x="910" y="1634"/>
                  <a:pt x="910" y="912"/>
                </a:cubicBezTo>
                <a:lnTo>
                  <a:pt x="910" y="912"/>
                </a:lnTo>
                <a:cubicBezTo>
                  <a:pt x="910" y="408"/>
                  <a:pt x="503" y="0"/>
                  <a:pt x="0" y="0"/>
                </a:cubicBezTo>
              </a:path>
            </a:pathLst>
          </a:custGeom>
          <a:solidFill>
            <a:schemeClr val="accent1">
              <a:lumMod val="75000"/>
            </a:schemeClr>
          </a:solidFill>
          <a:ln>
            <a:noFill/>
          </a:ln>
          <a:effec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41" name="Freeform 516">
            <a:extLst>
              <a:ext uri="{FF2B5EF4-FFF2-40B4-BE49-F238E27FC236}">
                <a16:creationId xmlns:a16="http://schemas.microsoft.com/office/drawing/2014/main" id="{02DDEF90-3FD5-4DB5-BFE4-6B685865CCDF}"/>
              </a:ext>
            </a:extLst>
          </p:cNvPr>
          <p:cNvSpPr>
            <a:spLocks noChangeArrowheads="1"/>
          </p:cNvSpPr>
          <p:nvPr/>
        </p:nvSpPr>
        <p:spPr bwMode="auto">
          <a:xfrm>
            <a:off x="5166982" y="2588621"/>
            <a:ext cx="627620" cy="627620"/>
          </a:xfrm>
          <a:custGeom>
            <a:avLst/>
            <a:gdLst>
              <a:gd name="T0" fmla="*/ 1366 w 1367"/>
              <a:gd name="T1" fmla="*/ 684 h 1366"/>
              <a:gd name="T2" fmla="*/ 1366 w 1367"/>
              <a:gd name="T3" fmla="*/ 684 h 1366"/>
              <a:gd name="T4" fmla="*/ 683 w 1367"/>
              <a:gd name="T5" fmla="*/ 1365 h 1366"/>
              <a:gd name="T6" fmla="*/ 683 w 1367"/>
              <a:gd name="T7" fmla="*/ 1365 h 1366"/>
              <a:gd name="T8" fmla="*/ 0 w 1367"/>
              <a:gd name="T9" fmla="*/ 684 h 1366"/>
              <a:gd name="T10" fmla="*/ 0 w 1367"/>
              <a:gd name="T11" fmla="*/ 684 h 1366"/>
              <a:gd name="T12" fmla="*/ 683 w 1367"/>
              <a:gd name="T13" fmla="*/ 0 h 1366"/>
              <a:gd name="T14" fmla="*/ 683 w 1367"/>
              <a:gd name="T15" fmla="*/ 0 h 1366"/>
              <a:gd name="T16" fmla="*/ 1366 w 1367"/>
              <a:gd name="T17" fmla="*/ 684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7" h="1366">
                <a:moveTo>
                  <a:pt x="1366" y="684"/>
                </a:moveTo>
                <a:lnTo>
                  <a:pt x="1366" y="684"/>
                </a:lnTo>
                <a:cubicBezTo>
                  <a:pt x="1366" y="1060"/>
                  <a:pt x="1060" y="1365"/>
                  <a:pt x="683" y="1365"/>
                </a:cubicBezTo>
                <a:lnTo>
                  <a:pt x="683" y="1365"/>
                </a:lnTo>
                <a:cubicBezTo>
                  <a:pt x="306" y="1365"/>
                  <a:pt x="0" y="1060"/>
                  <a:pt x="0" y="684"/>
                </a:cubicBezTo>
                <a:lnTo>
                  <a:pt x="0" y="684"/>
                </a:lnTo>
                <a:cubicBezTo>
                  <a:pt x="0" y="306"/>
                  <a:pt x="306" y="0"/>
                  <a:pt x="683" y="0"/>
                </a:cubicBezTo>
                <a:lnTo>
                  <a:pt x="683" y="0"/>
                </a:lnTo>
                <a:cubicBezTo>
                  <a:pt x="1060" y="0"/>
                  <a:pt x="1366" y="306"/>
                  <a:pt x="1366" y="684"/>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4" name="TextBox 3">
            <a:extLst>
              <a:ext uri="{FF2B5EF4-FFF2-40B4-BE49-F238E27FC236}">
                <a16:creationId xmlns:a16="http://schemas.microsoft.com/office/drawing/2014/main" id="{7797A2C9-D7A2-4729-BF92-9378925FF4EE}"/>
              </a:ext>
            </a:extLst>
          </p:cNvPr>
          <p:cNvSpPr txBox="1"/>
          <p:nvPr/>
        </p:nvSpPr>
        <p:spPr>
          <a:xfrm>
            <a:off x="5257518" y="2570017"/>
            <a:ext cx="526389" cy="584775"/>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200" dirty="0">
                <a:solidFill>
                  <a:schemeClr val="accent1">
                    <a:lumMod val="75000"/>
                  </a:schemeClr>
                </a:solidFill>
                <a:latin typeface="Bahnschrift SemiLight" panose="020B0502040204020203" pitchFamily="34" charset="0"/>
              </a:rPr>
              <a:t>5</a:t>
            </a:r>
          </a:p>
        </p:txBody>
      </p:sp>
      <p:sp>
        <p:nvSpPr>
          <p:cNvPr id="143" name="Line 396">
            <a:extLst>
              <a:ext uri="{FF2B5EF4-FFF2-40B4-BE49-F238E27FC236}">
                <a16:creationId xmlns:a16="http://schemas.microsoft.com/office/drawing/2014/main" id="{0E6936E7-ADF6-4708-9FD9-F20668DA7352}"/>
              </a:ext>
            </a:extLst>
          </p:cNvPr>
          <p:cNvSpPr>
            <a:spLocks noChangeShapeType="1"/>
          </p:cNvSpPr>
          <p:nvPr/>
        </p:nvSpPr>
        <p:spPr bwMode="auto">
          <a:xfrm>
            <a:off x="4648007" y="2063440"/>
            <a:ext cx="1556903" cy="2025"/>
          </a:xfrm>
          <a:prstGeom prst="line">
            <a:avLst/>
          </a:prstGeom>
          <a:noFill/>
          <a:ln w="4392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44" name="Line 397">
            <a:extLst>
              <a:ext uri="{FF2B5EF4-FFF2-40B4-BE49-F238E27FC236}">
                <a16:creationId xmlns:a16="http://schemas.microsoft.com/office/drawing/2014/main" id="{B8A48BB0-E1A9-4688-831D-9BD5A37A8D0D}"/>
              </a:ext>
            </a:extLst>
          </p:cNvPr>
          <p:cNvSpPr>
            <a:spLocks noChangeShapeType="1"/>
          </p:cNvSpPr>
          <p:nvPr/>
        </p:nvSpPr>
        <p:spPr bwMode="auto">
          <a:xfrm>
            <a:off x="5443667" y="2063440"/>
            <a:ext cx="761243" cy="2025"/>
          </a:xfrm>
          <a:prstGeom prst="line">
            <a:avLst/>
          </a:prstGeom>
          <a:noFill/>
          <a:ln w="4392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46" name="TextBox 145">
            <a:extLst>
              <a:ext uri="{FF2B5EF4-FFF2-40B4-BE49-F238E27FC236}">
                <a16:creationId xmlns:a16="http://schemas.microsoft.com/office/drawing/2014/main" id="{F191DB79-D231-497F-B6A0-52C7093F64A7}"/>
              </a:ext>
            </a:extLst>
          </p:cNvPr>
          <p:cNvSpPr txBox="1"/>
          <p:nvPr/>
        </p:nvSpPr>
        <p:spPr>
          <a:xfrm>
            <a:off x="4440806" y="1684178"/>
            <a:ext cx="1914628" cy="338554"/>
          </a:xfrm>
          <a:prstGeom prst="rect">
            <a:avLst/>
          </a:prstGeom>
          <a:noFill/>
        </p:spPr>
        <p:txBody>
          <a:bodyPr wrap="square" rtlCol="0" anchor="ctr" anchorCtr="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600" b="1" dirty="0">
                <a:solidFill>
                  <a:schemeClr val="tx2"/>
                </a:solidFill>
                <a:latin typeface="Lato Black" charset="0"/>
                <a:ea typeface="Lato Black" charset="0"/>
                <a:cs typeface="Lato Black" charset="0"/>
              </a:rPr>
              <a:t>In-Room Signage</a:t>
            </a:r>
          </a:p>
        </p:txBody>
      </p:sp>
      <p:sp>
        <p:nvSpPr>
          <p:cNvPr id="149" name="Freeform 522">
            <a:extLst>
              <a:ext uri="{FF2B5EF4-FFF2-40B4-BE49-F238E27FC236}">
                <a16:creationId xmlns:a16="http://schemas.microsoft.com/office/drawing/2014/main" id="{D4281252-F622-4779-B757-E19D3EB2CBAA}"/>
              </a:ext>
            </a:extLst>
          </p:cNvPr>
          <p:cNvSpPr>
            <a:spLocks noChangeArrowheads="1"/>
          </p:cNvSpPr>
          <p:nvPr/>
        </p:nvSpPr>
        <p:spPr bwMode="auto">
          <a:xfrm>
            <a:off x="6559248" y="3391222"/>
            <a:ext cx="836152" cy="1218797"/>
          </a:xfrm>
          <a:custGeom>
            <a:avLst/>
            <a:gdLst>
              <a:gd name="T0" fmla="*/ 1821 w 1822"/>
              <a:gd name="T1" fmla="*/ 911 h 2656"/>
              <a:gd name="T2" fmla="*/ 1821 w 1822"/>
              <a:gd name="T3" fmla="*/ 911 h 2656"/>
              <a:gd name="T4" fmla="*/ 912 w 1822"/>
              <a:gd name="T5" fmla="*/ 2655 h 2656"/>
              <a:gd name="T6" fmla="*/ 912 w 1822"/>
              <a:gd name="T7" fmla="*/ 2655 h 2656"/>
              <a:gd name="T8" fmla="*/ 0 w 1822"/>
              <a:gd name="T9" fmla="*/ 911 h 2656"/>
              <a:gd name="T10" fmla="*/ 0 w 1822"/>
              <a:gd name="T11" fmla="*/ 911 h 2656"/>
              <a:gd name="T12" fmla="*/ 912 w 1822"/>
              <a:gd name="T13" fmla="*/ 0 h 2656"/>
              <a:gd name="T14" fmla="*/ 912 w 1822"/>
              <a:gd name="T15" fmla="*/ 0 h 2656"/>
              <a:gd name="T16" fmla="*/ 1821 w 1822"/>
              <a:gd name="T17" fmla="*/ 91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2" h="2656">
                <a:moveTo>
                  <a:pt x="1821" y="911"/>
                </a:moveTo>
                <a:lnTo>
                  <a:pt x="1821" y="911"/>
                </a:lnTo>
                <a:cubicBezTo>
                  <a:pt x="1821" y="1633"/>
                  <a:pt x="912" y="2655"/>
                  <a:pt x="912" y="2655"/>
                </a:cubicBezTo>
                <a:lnTo>
                  <a:pt x="912" y="2655"/>
                </a:lnTo>
                <a:cubicBezTo>
                  <a:pt x="912" y="2655"/>
                  <a:pt x="0" y="1617"/>
                  <a:pt x="0" y="911"/>
                </a:cubicBezTo>
                <a:lnTo>
                  <a:pt x="0" y="911"/>
                </a:lnTo>
                <a:cubicBezTo>
                  <a:pt x="0" y="409"/>
                  <a:pt x="408" y="0"/>
                  <a:pt x="912" y="0"/>
                </a:cubicBezTo>
                <a:lnTo>
                  <a:pt x="912" y="0"/>
                </a:lnTo>
                <a:cubicBezTo>
                  <a:pt x="1414" y="0"/>
                  <a:pt x="1821" y="409"/>
                  <a:pt x="1821" y="911"/>
                </a:cubicBezTo>
              </a:path>
            </a:pathLst>
          </a:custGeom>
          <a:solidFill>
            <a:schemeClr val="accent2"/>
          </a:solidFill>
          <a:ln>
            <a:noFill/>
          </a:ln>
          <a:effec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50" name="Freeform 523">
            <a:extLst>
              <a:ext uri="{FF2B5EF4-FFF2-40B4-BE49-F238E27FC236}">
                <a16:creationId xmlns:a16="http://schemas.microsoft.com/office/drawing/2014/main" id="{C5046736-7DEE-4F39-9BCD-0601880016B5}"/>
              </a:ext>
            </a:extLst>
          </p:cNvPr>
          <p:cNvSpPr>
            <a:spLocks noChangeArrowheads="1"/>
          </p:cNvSpPr>
          <p:nvPr/>
        </p:nvSpPr>
        <p:spPr bwMode="auto">
          <a:xfrm>
            <a:off x="6978336" y="3391222"/>
            <a:ext cx="417064" cy="1218797"/>
          </a:xfrm>
          <a:custGeom>
            <a:avLst/>
            <a:gdLst>
              <a:gd name="T0" fmla="*/ 0 w 910"/>
              <a:gd name="T1" fmla="*/ 0 h 2656"/>
              <a:gd name="T2" fmla="*/ 0 w 910"/>
              <a:gd name="T3" fmla="*/ 2655 h 2656"/>
              <a:gd name="T4" fmla="*/ 0 w 910"/>
              <a:gd name="T5" fmla="*/ 2655 h 2656"/>
              <a:gd name="T6" fmla="*/ 909 w 910"/>
              <a:gd name="T7" fmla="*/ 911 h 2656"/>
              <a:gd name="T8" fmla="*/ 909 w 910"/>
              <a:gd name="T9" fmla="*/ 911 h 2656"/>
              <a:gd name="T10" fmla="*/ 0 w 910"/>
              <a:gd name="T11" fmla="*/ 0 h 2656"/>
            </a:gdLst>
            <a:ahLst/>
            <a:cxnLst>
              <a:cxn ang="0">
                <a:pos x="T0" y="T1"/>
              </a:cxn>
              <a:cxn ang="0">
                <a:pos x="T2" y="T3"/>
              </a:cxn>
              <a:cxn ang="0">
                <a:pos x="T4" y="T5"/>
              </a:cxn>
              <a:cxn ang="0">
                <a:pos x="T6" y="T7"/>
              </a:cxn>
              <a:cxn ang="0">
                <a:pos x="T8" y="T9"/>
              </a:cxn>
              <a:cxn ang="0">
                <a:pos x="T10" y="T11"/>
              </a:cxn>
            </a:cxnLst>
            <a:rect l="0" t="0" r="r" b="b"/>
            <a:pathLst>
              <a:path w="910" h="2656">
                <a:moveTo>
                  <a:pt x="0" y="0"/>
                </a:moveTo>
                <a:lnTo>
                  <a:pt x="0" y="2655"/>
                </a:lnTo>
                <a:lnTo>
                  <a:pt x="0" y="2655"/>
                </a:lnTo>
                <a:cubicBezTo>
                  <a:pt x="0" y="2655"/>
                  <a:pt x="909" y="1633"/>
                  <a:pt x="909" y="911"/>
                </a:cubicBezTo>
                <a:lnTo>
                  <a:pt x="909" y="911"/>
                </a:lnTo>
                <a:cubicBezTo>
                  <a:pt x="909" y="409"/>
                  <a:pt x="502" y="0"/>
                  <a:pt x="0" y="0"/>
                </a:cubicBezTo>
              </a:path>
            </a:pathLst>
          </a:custGeom>
          <a:solidFill>
            <a:schemeClr val="accent2">
              <a:lumMod val="75000"/>
            </a:schemeClr>
          </a:solidFill>
          <a:ln>
            <a:noFill/>
          </a:ln>
          <a:effec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51" name="Freeform 524">
            <a:extLst>
              <a:ext uri="{FF2B5EF4-FFF2-40B4-BE49-F238E27FC236}">
                <a16:creationId xmlns:a16="http://schemas.microsoft.com/office/drawing/2014/main" id="{790F8A94-E1E0-422A-BB08-C61A28588990}"/>
              </a:ext>
            </a:extLst>
          </p:cNvPr>
          <p:cNvSpPr>
            <a:spLocks noChangeArrowheads="1"/>
          </p:cNvSpPr>
          <p:nvPr/>
        </p:nvSpPr>
        <p:spPr bwMode="auto">
          <a:xfrm>
            <a:off x="6664527" y="3496499"/>
            <a:ext cx="627620" cy="625596"/>
          </a:xfrm>
          <a:custGeom>
            <a:avLst/>
            <a:gdLst>
              <a:gd name="T0" fmla="*/ 1365 w 1366"/>
              <a:gd name="T1" fmla="*/ 682 h 1364"/>
              <a:gd name="T2" fmla="*/ 1365 w 1366"/>
              <a:gd name="T3" fmla="*/ 682 h 1364"/>
              <a:gd name="T4" fmla="*/ 684 w 1366"/>
              <a:gd name="T5" fmla="*/ 1363 h 1364"/>
              <a:gd name="T6" fmla="*/ 684 w 1366"/>
              <a:gd name="T7" fmla="*/ 1363 h 1364"/>
              <a:gd name="T8" fmla="*/ 0 w 1366"/>
              <a:gd name="T9" fmla="*/ 682 h 1364"/>
              <a:gd name="T10" fmla="*/ 0 w 1366"/>
              <a:gd name="T11" fmla="*/ 682 h 1364"/>
              <a:gd name="T12" fmla="*/ 684 w 1366"/>
              <a:gd name="T13" fmla="*/ 0 h 1364"/>
              <a:gd name="T14" fmla="*/ 684 w 1366"/>
              <a:gd name="T15" fmla="*/ 0 h 1364"/>
              <a:gd name="T16" fmla="*/ 1365 w 1366"/>
              <a:gd name="T17" fmla="*/ 68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 h="1364">
                <a:moveTo>
                  <a:pt x="1365" y="682"/>
                </a:moveTo>
                <a:lnTo>
                  <a:pt x="1365" y="682"/>
                </a:lnTo>
                <a:cubicBezTo>
                  <a:pt x="1365" y="1059"/>
                  <a:pt x="1060" y="1363"/>
                  <a:pt x="684" y="1363"/>
                </a:cubicBezTo>
                <a:lnTo>
                  <a:pt x="684" y="1363"/>
                </a:lnTo>
                <a:cubicBezTo>
                  <a:pt x="307" y="1363"/>
                  <a:pt x="0" y="1059"/>
                  <a:pt x="0" y="682"/>
                </a:cubicBezTo>
                <a:lnTo>
                  <a:pt x="0" y="682"/>
                </a:lnTo>
                <a:cubicBezTo>
                  <a:pt x="0" y="306"/>
                  <a:pt x="307" y="0"/>
                  <a:pt x="684" y="0"/>
                </a:cubicBezTo>
                <a:lnTo>
                  <a:pt x="684" y="0"/>
                </a:lnTo>
                <a:cubicBezTo>
                  <a:pt x="1060" y="0"/>
                  <a:pt x="1365" y="306"/>
                  <a:pt x="1365" y="682"/>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53" name="TextBox 152">
            <a:extLst>
              <a:ext uri="{FF2B5EF4-FFF2-40B4-BE49-F238E27FC236}">
                <a16:creationId xmlns:a16="http://schemas.microsoft.com/office/drawing/2014/main" id="{6920930E-2749-4897-A677-B4D3B8AC2261}"/>
              </a:ext>
            </a:extLst>
          </p:cNvPr>
          <p:cNvSpPr txBox="1"/>
          <p:nvPr/>
        </p:nvSpPr>
        <p:spPr>
          <a:xfrm>
            <a:off x="6747575" y="3465316"/>
            <a:ext cx="526389" cy="584775"/>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200" dirty="0">
                <a:solidFill>
                  <a:schemeClr val="accent2">
                    <a:lumMod val="75000"/>
                  </a:schemeClr>
                </a:solidFill>
                <a:latin typeface="Bahnschrift SemiLight" panose="020B0502040204020203" pitchFamily="34" charset="0"/>
              </a:rPr>
              <a:t>6</a:t>
            </a:r>
          </a:p>
        </p:txBody>
      </p:sp>
      <p:sp>
        <p:nvSpPr>
          <p:cNvPr id="154" name="Line 396">
            <a:extLst>
              <a:ext uri="{FF2B5EF4-FFF2-40B4-BE49-F238E27FC236}">
                <a16:creationId xmlns:a16="http://schemas.microsoft.com/office/drawing/2014/main" id="{F8EC6122-E61D-4163-8007-6D3330B10EC7}"/>
              </a:ext>
            </a:extLst>
          </p:cNvPr>
          <p:cNvSpPr>
            <a:spLocks noChangeShapeType="1"/>
          </p:cNvSpPr>
          <p:nvPr/>
        </p:nvSpPr>
        <p:spPr bwMode="auto">
          <a:xfrm>
            <a:off x="6267237" y="2616913"/>
            <a:ext cx="1556903" cy="2025"/>
          </a:xfrm>
          <a:prstGeom prst="line">
            <a:avLst/>
          </a:prstGeom>
          <a:noFill/>
          <a:ln w="43920" cap="flat">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55" name="Line 397">
            <a:extLst>
              <a:ext uri="{FF2B5EF4-FFF2-40B4-BE49-F238E27FC236}">
                <a16:creationId xmlns:a16="http://schemas.microsoft.com/office/drawing/2014/main" id="{D92067DF-4E24-4FC7-B742-68E6D12B5A99}"/>
              </a:ext>
            </a:extLst>
          </p:cNvPr>
          <p:cNvSpPr>
            <a:spLocks noChangeShapeType="1"/>
          </p:cNvSpPr>
          <p:nvPr/>
        </p:nvSpPr>
        <p:spPr bwMode="auto">
          <a:xfrm>
            <a:off x="7062896" y="2616913"/>
            <a:ext cx="761243" cy="2025"/>
          </a:xfrm>
          <a:prstGeom prst="line">
            <a:avLst/>
          </a:prstGeom>
          <a:noFill/>
          <a:ln w="4392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57" name="TextBox 156">
            <a:extLst>
              <a:ext uri="{FF2B5EF4-FFF2-40B4-BE49-F238E27FC236}">
                <a16:creationId xmlns:a16="http://schemas.microsoft.com/office/drawing/2014/main" id="{3CD01A14-4F1E-45DE-A92B-1A19F73553BC}"/>
              </a:ext>
            </a:extLst>
          </p:cNvPr>
          <p:cNvSpPr txBox="1"/>
          <p:nvPr/>
        </p:nvSpPr>
        <p:spPr>
          <a:xfrm>
            <a:off x="6448775" y="2241599"/>
            <a:ext cx="1066189" cy="338554"/>
          </a:xfrm>
          <a:prstGeom prst="rect">
            <a:avLst/>
          </a:prstGeom>
          <a:noFill/>
        </p:spPr>
        <p:txBody>
          <a:bodyPr wrap="square" rtlCol="0" anchor="ctr" anchorCtr="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600" b="1" dirty="0">
                <a:solidFill>
                  <a:schemeClr val="tx2"/>
                </a:solidFill>
                <a:latin typeface="Lato Black" charset="0"/>
                <a:ea typeface="Lato Black" charset="0"/>
                <a:cs typeface="Lato Black" charset="0"/>
              </a:rPr>
              <a:t>Provider</a:t>
            </a:r>
          </a:p>
        </p:txBody>
      </p:sp>
      <p:sp>
        <p:nvSpPr>
          <p:cNvPr id="158" name="Freeform 526">
            <a:extLst>
              <a:ext uri="{FF2B5EF4-FFF2-40B4-BE49-F238E27FC236}">
                <a16:creationId xmlns:a16="http://schemas.microsoft.com/office/drawing/2014/main" id="{CF14B497-09C7-4224-BF42-6B64A69F361A}"/>
              </a:ext>
            </a:extLst>
          </p:cNvPr>
          <p:cNvSpPr>
            <a:spLocks noChangeArrowheads="1"/>
          </p:cNvSpPr>
          <p:nvPr/>
        </p:nvSpPr>
        <p:spPr bwMode="auto">
          <a:xfrm>
            <a:off x="8165911" y="3185022"/>
            <a:ext cx="836152" cy="1218797"/>
          </a:xfrm>
          <a:custGeom>
            <a:avLst/>
            <a:gdLst>
              <a:gd name="T0" fmla="*/ 1821 w 1822"/>
              <a:gd name="T1" fmla="*/ 911 h 2656"/>
              <a:gd name="T2" fmla="*/ 1821 w 1822"/>
              <a:gd name="T3" fmla="*/ 911 h 2656"/>
              <a:gd name="T4" fmla="*/ 911 w 1822"/>
              <a:gd name="T5" fmla="*/ 2655 h 2656"/>
              <a:gd name="T6" fmla="*/ 911 w 1822"/>
              <a:gd name="T7" fmla="*/ 2655 h 2656"/>
              <a:gd name="T8" fmla="*/ 0 w 1822"/>
              <a:gd name="T9" fmla="*/ 911 h 2656"/>
              <a:gd name="T10" fmla="*/ 0 w 1822"/>
              <a:gd name="T11" fmla="*/ 911 h 2656"/>
              <a:gd name="T12" fmla="*/ 911 w 1822"/>
              <a:gd name="T13" fmla="*/ 0 h 2656"/>
              <a:gd name="T14" fmla="*/ 911 w 1822"/>
              <a:gd name="T15" fmla="*/ 0 h 2656"/>
              <a:gd name="T16" fmla="*/ 1821 w 1822"/>
              <a:gd name="T17" fmla="*/ 91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2" h="2656">
                <a:moveTo>
                  <a:pt x="1821" y="911"/>
                </a:moveTo>
                <a:lnTo>
                  <a:pt x="1821" y="911"/>
                </a:lnTo>
                <a:cubicBezTo>
                  <a:pt x="1821" y="1634"/>
                  <a:pt x="911" y="2655"/>
                  <a:pt x="911" y="2655"/>
                </a:cubicBezTo>
                <a:lnTo>
                  <a:pt x="911" y="2655"/>
                </a:lnTo>
                <a:cubicBezTo>
                  <a:pt x="911" y="2655"/>
                  <a:pt x="0" y="1616"/>
                  <a:pt x="0" y="911"/>
                </a:cubicBezTo>
                <a:lnTo>
                  <a:pt x="0" y="911"/>
                </a:lnTo>
                <a:cubicBezTo>
                  <a:pt x="0" y="408"/>
                  <a:pt x="409" y="0"/>
                  <a:pt x="911" y="0"/>
                </a:cubicBezTo>
                <a:lnTo>
                  <a:pt x="911" y="0"/>
                </a:lnTo>
                <a:cubicBezTo>
                  <a:pt x="1414" y="0"/>
                  <a:pt x="1821" y="408"/>
                  <a:pt x="1821" y="911"/>
                </a:cubicBezTo>
              </a:path>
            </a:pathLst>
          </a:custGeom>
          <a:solidFill>
            <a:schemeClr val="accent3"/>
          </a:solidFill>
          <a:ln>
            <a:noFill/>
          </a:ln>
          <a:effec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59" name="Freeform 527">
            <a:extLst>
              <a:ext uri="{FF2B5EF4-FFF2-40B4-BE49-F238E27FC236}">
                <a16:creationId xmlns:a16="http://schemas.microsoft.com/office/drawing/2014/main" id="{341D2C08-7CA9-48F9-B7A5-F2A8C767373D}"/>
              </a:ext>
            </a:extLst>
          </p:cNvPr>
          <p:cNvSpPr>
            <a:spLocks noChangeArrowheads="1"/>
          </p:cNvSpPr>
          <p:nvPr/>
        </p:nvSpPr>
        <p:spPr bwMode="auto">
          <a:xfrm>
            <a:off x="8582975" y="3185022"/>
            <a:ext cx="419088" cy="1218797"/>
          </a:xfrm>
          <a:custGeom>
            <a:avLst/>
            <a:gdLst>
              <a:gd name="T0" fmla="*/ 0 w 911"/>
              <a:gd name="T1" fmla="*/ 0 h 2656"/>
              <a:gd name="T2" fmla="*/ 0 w 911"/>
              <a:gd name="T3" fmla="*/ 2655 h 2656"/>
              <a:gd name="T4" fmla="*/ 0 w 911"/>
              <a:gd name="T5" fmla="*/ 2655 h 2656"/>
              <a:gd name="T6" fmla="*/ 910 w 911"/>
              <a:gd name="T7" fmla="*/ 911 h 2656"/>
              <a:gd name="T8" fmla="*/ 910 w 911"/>
              <a:gd name="T9" fmla="*/ 911 h 2656"/>
              <a:gd name="T10" fmla="*/ 0 w 911"/>
              <a:gd name="T11" fmla="*/ 0 h 2656"/>
            </a:gdLst>
            <a:ahLst/>
            <a:cxnLst>
              <a:cxn ang="0">
                <a:pos x="T0" y="T1"/>
              </a:cxn>
              <a:cxn ang="0">
                <a:pos x="T2" y="T3"/>
              </a:cxn>
              <a:cxn ang="0">
                <a:pos x="T4" y="T5"/>
              </a:cxn>
              <a:cxn ang="0">
                <a:pos x="T6" y="T7"/>
              </a:cxn>
              <a:cxn ang="0">
                <a:pos x="T8" y="T9"/>
              </a:cxn>
              <a:cxn ang="0">
                <a:pos x="T10" y="T11"/>
              </a:cxn>
            </a:cxnLst>
            <a:rect l="0" t="0" r="r" b="b"/>
            <a:pathLst>
              <a:path w="911" h="2656">
                <a:moveTo>
                  <a:pt x="0" y="0"/>
                </a:moveTo>
                <a:lnTo>
                  <a:pt x="0" y="2655"/>
                </a:lnTo>
                <a:lnTo>
                  <a:pt x="0" y="2655"/>
                </a:lnTo>
                <a:cubicBezTo>
                  <a:pt x="0" y="2655"/>
                  <a:pt x="910" y="1634"/>
                  <a:pt x="910" y="911"/>
                </a:cubicBezTo>
                <a:lnTo>
                  <a:pt x="910" y="911"/>
                </a:lnTo>
                <a:cubicBezTo>
                  <a:pt x="910" y="408"/>
                  <a:pt x="503" y="0"/>
                  <a:pt x="0" y="0"/>
                </a:cubicBezTo>
              </a:path>
            </a:pathLst>
          </a:custGeom>
          <a:solidFill>
            <a:schemeClr val="accent3">
              <a:lumMod val="75000"/>
            </a:schemeClr>
          </a:solidFill>
          <a:ln>
            <a:noFill/>
          </a:ln>
          <a:effec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60" name="Freeform 528">
            <a:extLst>
              <a:ext uri="{FF2B5EF4-FFF2-40B4-BE49-F238E27FC236}">
                <a16:creationId xmlns:a16="http://schemas.microsoft.com/office/drawing/2014/main" id="{DBA8670C-72AC-4EA7-A8C1-E897BC5DD35E}"/>
              </a:ext>
            </a:extLst>
          </p:cNvPr>
          <p:cNvSpPr>
            <a:spLocks noChangeArrowheads="1"/>
          </p:cNvSpPr>
          <p:nvPr/>
        </p:nvSpPr>
        <p:spPr bwMode="auto">
          <a:xfrm>
            <a:off x="8271189" y="3290299"/>
            <a:ext cx="625595" cy="625596"/>
          </a:xfrm>
          <a:custGeom>
            <a:avLst/>
            <a:gdLst>
              <a:gd name="T0" fmla="*/ 1363 w 1364"/>
              <a:gd name="T1" fmla="*/ 681 h 1363"/>
              <a:gd name="T2" fmla="*/ 1363 w 1364"/>
              <a:gd name="T3" fmla="*/ 681 h 1363"/>
              <a:gd name="T4" fmla="*/ 682 w 1364"/>
              <a:gd name="T5" fmla="*/ 1362 h 1363"/>
              <a:gd name="T6" fmla="*/ 682 w 1364"/>
              <a:gd name="T7" fmla="*/ 1362 h 1363"/>
              <a:gd name="T8" fmla="*/ 0 w 1364"/>
              <a:gd name="T9" fmla="*/ 681 h 1363"/>
              <a:gd name="T10" fmla="*/ 0 w 1364"/>
              <a:gd name="T11" fmla="*/ 681 h 1363"/>
              <a:gd name="T12" fmla="*/ 682 w 1364"/>
              <a:gd name="T13" fmla="*/ 0 h 1363"/>
              <a:gd name="T14" fmla="*/ 682 w 1364"/>
              <a:gd name="T15" fmla="*/ 0 h 1363"/>
              <a:gd name="T16" fmla="*/ 1363 w 1364"/>
              <a:gd name="T17" fmla="*/ 681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4" h="1363">
                <a:moveTo>
                  <a:pt x="1363" y="681"/>
                </a:moveTo>
                <a:lnTo>
                  <a:pt x="1363" y="681"/>
                </a:lnTo>
                <a:cubicBezTo>
                  <a:pt x="1363" y="1056"/>
                  <a:pt x="1059" y="1362"/>
                  <a:pt x="682" y="1362"/>
                </a:cubicBezTo>
                <a:lnTo>
                  <a:pt x="682" y="1362"/>
                </a:lnTo>
                <a:cubicBezTo>
                  <a:pt x="306" y="1362"/>
                  <a:pt x="0" y="1056"/>
                  <a:pt x="0" y="681"/>
                </a:cubicBezTo>
                <a:lnTo>
                  <a:pt x="0" y="681"/>
                </a:lnTo>
                <a:cubicBezTo>
                  <a:pt x="0" y="304"/>
                  <a:pt x="306" y="0"/>
                  <a:pt x="682" y="0"/>
                </a:cubicBezTo>
                <a:lnTo>
                  <a:pt x="682" y="0"/>
                </a:lnTo>
                <a:cubicBezTo>
                  <a:pt x="1059" y="0"/>
                  <a:pt x="1363" y="304"/>
                  <a:pt x="1363" y="681"/>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62" name="TextBox 161">
            <a:extLst>
              <a:ext uri="{FF2B5EF4-FFF2-40B4-BE49-F238E27FC236}">
                <a16:creationId xmlns:a16="http://schemas.microsoft.com/office/drawing/2014/main" id="{081AD21A-5ADA-4240-AC0E-6DBDE370E0ED}"/>
              </a:ext>
            </a:extLst>
          </p:cNvPr>
          <p:cNvSpPr txBox="1"/>
          <p:nvPr/>
        </p:nvSpPr>
        <p:spPr>
          <a:xfrm>
            <a:off x="8358142" y="3276169"/>
            <a:ext cx="526389" cy="584775"/>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200" dirty="0">
                <a:solidFill>
                  <a:srgbClr val="CCCC00"/>
                </a:solidFill>
                <a:latin typeface="Bahnschrift SemiLight" panose="020B0502040204020203" pitchFamily="34" charset="0"/>
              </a:rPr>
              <a:t>7</a:t>
            </a:r>
          </a:p>
        </p:txBody>
      </p:sp>
      <p:sp>
        <p:nvSpPr>
          <p:cNvPr id="167" name="Line 396">
            <a:extLst>
              <a:ext uri="{FF2B5EF4-FFF2-40B4-BE49-F238E27FC236}">
                <a16:creationId xmlns:a16="http://schemas.microsoft.com/office/drawing/2014/main" id="{4481F00B-A3D5-45B7-ADBD-4C0E8A54FDFD}"/>
              </a:ext>
            </a:extLst>
          </p:cNvPr>
          <p:cNvSpPr>
            <a:spLocks noChangeShapeType="1"/>
          </p:cNvSpPr>
          <p:nvPr/>
        </p:nvSpPr>
        <p:spPr bwMode="auto">
          <a:xfrm>
            <a:off x="8259317" y="2746825"/>
            <a:ext cx="1556903" cy="2025"/>
          </a:xfrm>
          <a:prstGeom prst="line">
            <a:avLst/>
          </a:prstGeom>
          <a:noFill/>
          <a:ln w="43920" cap="flat">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68" name="Line 397">
            <a:extLst>
              <a:ext uri="{FF2B5EF4-FFF2-40B4-BE49-F238E27FC236}">
                <a16:creationId xmlns:a16="http://schemas.microsoft.com/office/drawing/2014/main" id="{4E4B0791-F1C0-4136-9F74-AD891C62C6EA}"/>
              </a:ext>
            </a:extLst>
          </p:cNvPr>
          <p:cNvSpPr>
            <a:spLocks noChangeShapeType="1"/>
          </p:cNvSpPr>
          <p:nvPr/>
        </p:nvSpPr>
        <p:spPr bwMode="auto">
          <a:xfrm>
            <a:off x="9054976" y="2746825"/>
            <a:ext cx="761243" cy="2025"/>
          </a:xfrm>
          <a:prstGeom prst="line">
            <a:avLst/>
          </a:prstGeom>
          <a:noFill/>
          <a:ln w="4392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70" name="TextBox 169">
            <a:extLst>
              <a:ext uri="{FF2B5EF4-FFF2-40B4-BE49-F238E27FC236}">
                <a16:creationId xmlns:a16="http://schemas.microsoft.com/office/drawing/2014/main" id="{32F89258-14E9-4A23-97D1-A7CDA68F680E}"/>
              </a:ext>
            </a:extLst>
          </p:cNvPr>
          <p:cNvSpPr txBox="1"/>
          <p:nvPr/>
        </p:nvSpPr>
        <p:spPr>
          <a:xfrm>
            <a:off x="8469009" y="2263188"/>
            <a:ext cx="1149545" cy="338554"/>
          </a:xfrm>
          <a:prstGeom prst="rect">
            <a:avLst/>
          </a:prstGeom>
          <a:noFill/>
        </p:spPr>
        <p:txBody>
          <a:bodyPr wrap="square" rtlCol="0" anchor="ctr" anchorCtr="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600" b="1" dirty="0">
                <a:solidFill>
                  <a:schemeClr val="tx2"/>
                </a:solidFill>
                <a:latin typeface="Lato Black" charset="0"/>
                <a:ea typeface="Lato Black" charset="0"/>
                <a:cs typeface="Lato Black" charset="0"/>
              </a:rPr>
              <a:t>Checkout</a:t>
            </a:r>
          </a:p>
        </p:txBody>
      </p:sp>
      <p:sp>
        <p:nvSpPr>
          <p:cNvPr id="171" name="Freeform 518">
            <a:extLst>
              <a:ext uri="{FF2B5EF4-FFF2-40B4-BE49-F238E27FC236}">
                <a16:creationId xmlns:a16="http://schemas.microsoft.com/office/drawing/2014/main" id="{626D44C9-2EC7-42DE-8286-4082E3448B7C}"/>
              </a:ext>
            </a:extLst>
          </p:cNvPr>
          <p:cNvSpPr>
            <a:spLocks noChangeArrowheads="1"/>
          </p:cNvSpPr>
          <p:nvPr/>
        </p:nvSpPr>
        <p:spPr bwMode="auto">
          <a:xfrm>
            <a:off x="8504663" y="4403819"/>
            <a:ext cx="836152" cy="1218797"/>
          </a:xfrm>
          <a:custGeom>
            <a:avLst/>
            <a:gdLst>
              <a:gd name="T0" fmla="*/ 1821 w 1822"/>
              <a:gd name="T1" fmla="*/ 911 h 2656"/>
              <a:gd name="T2" fmla="*/ 1821 w 1822"/>
              <a:gd name="T3" fmla="*/ 911 h 2656"/>
              <a:gd name="T4" fmla="*/ 909 w 1822"/>
              <a:gd name="T5" fmla="*/ 2655 h 2656"/>
              <a:gd name="T6" fmla="*/ 909 w 1822"/>
              <a:gd name="T7" fmla="*/ 2655 h 2656"/>
              <a:gd name="T8" fmla="*/ 0 w 1822"/>
              <a:gd name="T9" fmla="*/ 911 h 2656"/>
              <a:gd name="T10" fmla="*/ 0 w 1822"/>
              <a:gd name="T11" fmla="*/ 911 h 2656"/>
              <a:gd name="T12" fmla="*/ 909 w 1822"/>
              <a:gd name="T13" fmla="*/ 0 h 2656"/>
              <a:gd name="T14" fmla="*/ 909 w 1822"/>
              <a:gd name="T15" fmla="*/ 0 h 2656"/>
              <a:gd name="T16" fmla="*/ 1821 w 1822"/>
              <a:gd name="T17" fmla="*/ 91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2" h="2656">
                <a:moveTo>
                  <a:pt x="1821" y="911"/>
                </a:moveTo>
                <a:lnTo>
                  <a:pt x="1821" y="911"/>
                </a:lnTo>
                <a:cubicBezTo>
                  <a:pt x="1821" y="1633"/>
                  <a:pt x="909" y="2655"/>
                  <a:pt x="909" y="2655"/>
                </a:cubicBezTo>
                <a:lnTo>
                  <a:pt x="909" y="2655"/>
                </a:lnTo>
                <a:cubicBezTo>
                  <a:pt x="909" y="2655"/>
                  <a:pt x="0" y="1617"/>
                  <a:pt x="0" y="911"/>
                </a:cubicBezTo>
                <a:lnTo>
                  <a:pt x="0" y="911"/>
                </a:lnTo>
                <a:cubicBezTo>
                  <a:pt x="0" y="409"/>
                  <a:pt x="407" y="0"/>
                  <a:pt x="909" y="0"/>
                </a:cubicBezTo>
                <a:lnTo>
                  <a:pt x="909" y="0"/>
                </a:lnTo>
                <a:cubicBezTo>
                  <a:pt x="1413" y="0"/>
                  <a:pt x="1821" y="409"/>
                  <a:pt x="1821" y="911"/>
                </a:cubicBezTo>
              </a:path>
            </a:pathLst>
          </a:custGeom>
          <a:solidFill>
            <a:schemeClr val="accent4"/>
          </a:solidFill>
          <a:ln>
            <a:noFill/>
          </a:ln>
          <a:effec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72" name="Freeform 519">
            <a:extLst>
              <a:ext uri="{FF2B5EF4-FFF2-40B4-BE49-F238E27FC236}">
                <a16:creationId xmlns:a16="http://schemas.microsoft.com/office/drawing/2014/main" id="{A9919BBD-FCF2-4804-84EB-1682ADF8108F}"/>
              </a:ext>
            </a:extLst>
          </p:cNvPr>
          <p:cNvSpPr>
            <a:spLocks noChangeArrowheads="1"/>
          </p:cNvSpPr>
          <p:nvPr/>
        </p:nvSpPr>
        <p:spPr bwMode="auto">
          <a:xfrm>
            <a:off x="8921727" y="4403819"/>
            <a:ext cx="419088" cy="1218797"/>
          </a:xfrm>
          <a:custGeom>
            <a:avLst/>
            <a:gdLst>
              <a:gd name="T0" fmla="*/ 0 w 913"/>
              <a:gd name="T1" fmla="*/ 0 h 2656"/>
              <a:gd name="T2" fmla="*/ 0 w 913"/>
              <a:gd name="T3" fmla="*/ 2655 h 2656"/>
              <a:gd name="T4" fmla="*/ 0 w 913"/>
              <a:gd name="T5" fmla="*/ 2655 h 2656"/>
              <a:gd name="T6" fmla="*/ 912 w 913"/>
              <a:gd name="T7" fmla="*/ 911 h 2656"/>
              <a:gd name="T8" fmla="*/ 912 w 913"/>
              <a:gd name="T9" fmla="*/ 911 h 2656"/>
              <a:gd name="T10" fmla="*/ 0 w 913"/>
              <a:gd name="T11" fmla="*/ 0 h 2656"/>
            </a:gdLst>
            <a:ahLst/>
            <a:cxnLst>
              <a:cxn ang="0">
                <a:pos x="T0" y="T1"/>
              </a:cxn>
              <a:cxn ang="0">
                <a:pos x="T2" y="T3"/>
              </a:cxn>
              <a:cxn ang="0">
                <a:pos x="T4" y="T5"/>
              </a:cxn>
              <a:cxn ang="0">
                <a:pos x="T6" y="T7"/>
              </a:cxn>
              <a:cxn ang="0">
                <a:pos x="T8" y="T9"/>
              </a:cxn>
              <a:cxn ang="0">
                <a:pos x="T10" y="T11"/>
              </a:cxn>
            </a:cxnLst>
            <a:rect l="0" t="0" r="r" b="b"/>
            <a:pathLst>
              <a:path w="913" h="2656">
                <a:moveTo>
                  <a:pt x="0" y="0"/>
                </a:moveTo>
                <a:lnTo>
                  <a:pt x="0" y="2655"/>
                </a:lnTo>
                <a:lnTo>
                  <a:pt x="0" y="2655"/>
                </a:lnTo>
                <a:cubicBezTo>
                  <a:pt x="0" y="2655"/>
                  <a:pt x="912" y="1633"/>
                  <a:pt x="912" y="911"/>
                </a:cubicBezTo>
                <a:lnTo>
                  <a:pt x="912" y="911"/>
                </a:lnTo>
                <a:cubicBezTo>
                  <a:pt x="912" y="409"/>
                  <a:pt x="504" y="0"/>
                  <a:pt x="0" y="0"/>
                </a:cubicBezTo>
              </a:path>
            </a:pathLst>
          </a:custGeom>
          <a:solidFill>
            <a:schemeClr val="accent4">
              <a:lumMod val="75000"/>
            </a:schemeClr>
          </a:solidFill>
          <a:ln>
            <a:noFill/>
          </a:ln>
          <a:effec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73" name="Freeform 520">
            <a:extLst>
              <a:ext uri="{FF2B5EF4-FFF2-40B4-BE49-F238E27FC236}">
                <a16:creationId xmlns:a16="http://schemas.microsoft.com/office/drawing/2014/main" id="{1D3CDB23-E0B6-4CD8-A0AD-4CD3B0C49051}"/>
              </a:ext>
            </a:extLst>
          </p:cNvPr>
          <p:cNvSpPr>
            <a:spLocks noChangeArrowheads="1"/>
          </p:cNvSpPr>
          <p:nvPr/>
        </p:nvSpPr>
        <p:spPr bwMode="auto">
          <a:xfrm>
            <a:off x="8609942" y="4509097"/>
            <a:ext cx="627620" cy="625596"/>
          </a:xfrm>
          <a:custGeom>
            <a:avLst/>
            <a:gdLst>
              <a:gd name="T0" fmla="*/ 1364 w 1365"/>
              <a:gd name="T1" fmla="*/ 682 h 1364"/>
              <a:gd name="T2" fmla="*/ 1364 w 1365"/>
              <a:gd name="T3" fmla="*/ 682 h 1364"/>
              <a:gd name="T4" fmla="*/ 681 w 1365"/>
              <a:gd name="T5" fmla="*/ 1363 h 1364"/>
              <a:gd name="T6" fmla="*/ 681 w 1365"/>
              <a:gd name="T7" fmla="*/ 1363 h 1364"/>
              <a:gd name="T8" fmla="*/ 0 w 1365"/>
              <a:gd name="T9" fmla="*/ 682 h 1364"/>
              <a:gd name="T10" fmla="*/ 0 w 1365"/>
              <a:gd name="T11" fmla="*/ 682 h 1364"/>
              <a:gd name="T12" fmla="*/ 681 w 1365"/>
              <a:gd name="T13" fmla="*/ 0 h 1364"/>
              <a:gd name="T14" fmla="*/ 681 w 1365"/>
              <a:gd name="T15" fmla="*/ 0 h 1364"/>
              <a:gd name="T16" fmla="*/ 1364 w 1365"/>
              <a:gd name="T17" fmla="*/ 68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5" h="1364">
                <a:moveTo>
                  <a:pt x="1364" y="682"/>
                </a:moveTo>
                <a:lnTo>
                  <a:pt x="1364" y="682"/>
                </a:lnTo>
                <a:cubicBezTo>
                  <a:pt x="1364" y="1059"/>
                  <a:pt x="1058" y="1363"/>
                  <a:pt x="681" y="1363"/>
                </a:cubicBezTo>
                <a:lnTo>
                  <a:pt x="681" y="1363"/>
                </a:lnTo>
                <a:cubicBezTo>
                  <a:pt x="305" y="1363"/>
                  <a:pt x="0" y="1059"/>
                  <a:pt x="0" y="682"/>
                </a:cubicBezTo>
                <a:lnTo>
                  <a:pt x="0" y="682"/>
                </a:lnTo>
                <a:cubicBezTo>
                  <a:pt x="0" y="306"/>
                  <a:pt x="305" y="0"/>
                  <a:pt x="681" y="0"/>
                </a:cubicBezTo>
                <a:lnTo>
                  <a:pt x="681" y="0"/>
                </a:lnTo>
                <a:cubicBezTo>
                  <a:pt x="1058" y="0"/>
                  <a:pt x="1364" y="306"/>
                  <a:pt x="1364" y="682"/>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dirty="0"/>
          </a:p>
        </p:txBody>
      </p:sp>
      <p:sp>
        <p:nvSpPr>
          <p:cNvPr id="174" name="TextBox 173">
            <a:extLst>
              <a:ext uri="{FF2B5EF4-FFF2-40B4-BE49-F238E27FC236}">
                <a16:creationId xmlns:a16="http://schemas.microsoft.com/office/drawing/2014/main" id="{D8AD4D45-8863-4DED-A94A-1E358B2AE977}"/>
              </a:ext>
            </a:extLst>
          </p:cNvPr>
          <p:cNvSpPr txBox="1"/>
          <p:nvPr/>
        </p:nvSpPr>
        <p:spPr>
          <a:xfrm>
            <a:off x="8684622" y="4508182"/>
            <a:ext cx="526389" cy="584775"/>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200" dirty="0">
                <a:solidFill>
                  <a:schemeClr val="accent4">
                    <a:lumMod val="75000"/>
                  </a:schemeClr>
                </a:solidFill>
                <a:latin typeface="Bahnschrift SemiLight" panose="020B0502040204020203" pitchFamily="34" charset="0"/>
              </a:rPr>
              <a:t>8</a:t>
            </a:r>
          </a:p>
        </p:txBody>
      </p:sp>
      <p:sp>
        <p:nvSpPr>
          <p:cNvPr id="175" name="Line 396">
            <a:extLst>
              <a:ext uri="{FF2B5EF4-FFF2-40B4-BE49-F238E27FC236}">
                <a16:creationId xmlns:a16="http://schemas.microsoft.com/office/drawing/2014/main" id="{071846FF-BFAA-4E89-82EF-F385E515132E}"/>
              </a:ext>
            </a:extLst>
          </p:cNvPr>
          <p:cNvSpPr>
            <a:spLocks noChangeShapeType="1"/>
          </p:cNvSpPr>
          <p:nvPr/>
        </p:nvSpPr>
        <p:spPr bwMode="auto">
          <a:xfrm>
            <a:off x="6717943" y="5340089"/>
            <a:ext cx="1556903" cy="2025"/>
          </a:xfrm>
          <a:prstGeom prst="line">
            <a:avLst/>
          </a:prstGeom>
          <a:noFill/>
          <a:ln w="4392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76" name="Line 397">
            <a:extLst>
              <a:ext uri="{FF2B5EF4-FFF2-40B4-BE49-F238E27FC236}">
                <a16:creationId xmlns:a16="http://schemas.microsoft.com/office/drawing/2014/main" id="{E7EF0083-4CCF-47E7-AEA0-0C360F3EEA0C}"/>
              </a:ext>
            </a:extLst>
          </p:cNvPr>
          <p:cNvSpPr>
            <a:spLocks noChangeShapeType="1"/>
          </p:cNvSpPr>
          <p:nvPr/>
        </p:nvSpPr>
        <p:spPr bwMode="auto">
          <a:xfrm>
            <a:off x="7513603" y="5339090"/>
            <a:ext cx="761243" cy="2025"/>
          </a:xfrm>
          <a:prstGeom prst="line">
            <a:avLst/>
          </a:prstGeom>
          <a:noFill/>
          <a:ln w="4392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78" name="TextBox 177">
            <a:extLst>
              <a:ext uri="{FF2B5EF4-FFF2-40B4-BE49-F238E27FC236}">
                <a16:creationId xmlns:a16="http://schemas.microsoft.com/office/drawing/2014/main" id="{0DC5C5B7-A56F-4443-A299-B9F7010F2439}"/>
              </a:ext>
            </a:extLst>
          </p:cNvPr>
          <p:cNvSpPr txBox="1"/>
          <p:nvPr/>
        </p:nvSpPr>
        <p:spPr>
          <a:xfrm>
            <a:off x="7059872" y="4963064"/>
            <a:ext cx="890160" cy="338554"/>
          </a:xfrm>
          <a:prstGeom prst="rect">
            <a:avLst/>
          </a:prstGeom>
          <a:noFill/>
        </p:spPr>
        <p:txBody>
          <a:bodyPr wrap="square" rtlCol="0" anchor="ctr" anchorCtr="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600" b="1" dirty="0">
                <a:solidFill>
                  <a:schemeClr val="tx2"/>
                </a:solidFill>
                <a:latin typeface="Lato Black" charset="0"/>
                <a:ea typeface="Lato Black" charset="0"/>
                <a:cs typeface="Lato Black" charset="0"/>
              </a:rPr>
              <a:t>Broker</a:t>
            </a:r>
          </a:p>
        </p:txBody>
      </p:sp>
      <p:sp>
        <p:nvSpPr>
          <p:cNvPr id="179" name="Freeform 514">
            <a:extLst>
              <a:ext uri="{FF2B5EF4-FFF2-40B4-BE49-F238E27FC236}">
                <a16:creationId xmlns:a16="http://schemas.microsoft.com/office/drawing/2014/main" id="{7137949C-87DE-4FB9-B539-3E122BCAD1A2}"/>
              </a:ext>
            </a:extLst>
          </p:cNvPr>
          <p:cNvSpPr>
            <a:spLocks noChangeArrowheads="1"/>
          </p:cNvSpPr>
          <p:nvPr/>
        </p:nvSpPr>
        <p:spPr bwMode="auto">
          <a:xfrm>
            <a:off x="9954576" y="4649724"/>
            <a:ext cx="836152" cy="1218797"/>
          </a:xfrm>
          <a:custGeom>
            <a:avLst/>
            <a:gdLst>
              <a:gd name="T0" fmla="*/ 1820 w 1821"/>
              <a:gd name="T1" fmla="*/ 912 h 2656"/>
              <a:gd name="T2" fmla="*/ 1820 w 1821"/>
              <a:gd name="T3" fmla="*/ 912 h 2656"/>
              <a:gd name="T4" fmla="*/ 910 w 1821"/>
              <a:gd name="T5" fmla="*/ 2655 h 2656"/>
              <a:gd name="T6" fmla="*/ 910 w 1821"/>
              <a:gd name="T7" fmla="*/ 2655 h 2656"/>
              <a:gd name="T8" fmla="*/ 0 w 1821"/>
              <a:gd name="T9" fmla="*/ 912 h 2656"/>
              <a:gd name="T10" fmla="*/ 0 w 1821"/>
              <a:gd name="T11" fmla="*/ 912 h 2656"/>
              <a:gd name="T12" fmla="*/ 910 w 1821"/>
              <a:gd name="T13" fmla="*/ 0 h 2656"/>
              <a:gd name="T14" fmla="*/ 910 w 1821"/>
              <a:gd name="T15" fmla="*/ 0 h 2656"/>
              <a:gd name="T16" fmla="*/ 1820 w 1821"/>
              <a:gd name="T17" fmla="*/ 912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1" h="2656">
                <a:moveTo>
                  <a:pt x="1820" y="912"/>
                </a:moveTo>
                <a:lnTo>
                  <a:pt x="1820" y="912"/>
                </a:lnTo>
                <a:cubicBezTo>
                  <a:pt x="1820" y="1634"/>
                  <a:pt x="910" y="2655"/>
                  <a:pt x="910" y="2655"/>
                </a:cubicBezTo>
                <a:lnTo>
                  <a:pt x="910" y="2655"/>
                </a:lnTo>
                <a:cubicBezTo>
                  <a:pt x="910" y="2655"/>
                  <a:pt x="0" y="1618"/>
                  <a:pt x="0" y="912"/>
                </a:cubicBezTo>
                <a:lnTo>
                  <a:pt x="0" y="912"/>
                </a:lnTo>
                <a:cubicBezTo>
                  <a:pt x="0" y="408"/>
                  <a:pt x="407" y="0"/>
                  <a:pt x="910" y="0"/>
                </a:cubicBezTo>
                <a:lnTo>
                  <a:pt x="910" y="0"/>
                </a:lnTo>
                <a:cubicBezTo>
                  <a:pt x="1413" y="0"/>
                  <a:pt x="1820" y="408"/>
                  <a:pt x="1820" y="912"/>
                </a:cubicBezTo>
              </a:path>
            </a:pathLst>
          </a:custGeom>
          <a:solidFill>
            <a:schemeClr val="accent1"/>
          </a:solidFill>
          <a:ln>
            <a:noFill/>
          </a:ln>
          <a:effec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80" name="Freeform 515">
            <a:extLst>
              <a:ext uri="{FF2B5EF4-FFF2-40B4-BE49-F238E27FC236}">
                <a16:creationId xmlns:a16="http://schemas.microsoft.com/office/drawing/2014/main" id="{A2601D9D-5459-4280-A187-3195ECD36FB1}"/>
              </a:ext>
            </a:extLst>
          </p:cNvPr>
          <p:cNvSpPr>
            <a:spLocks noChangeArrowheads="1"/>
          </p:cNvSpPr>
          <p:nvPr/>
        </p:nvSpPr>
        <p:spPr bwMode="auto">
          <a:xfrm>
            <a:off x="10371639" y="4649724"/>
            <a:ext cx="419088" cy="1218797"/>
          </a:xfrm>
          <a:custGeom>
            <a:avLst/>
            <a:gdLst>
              <a:gd name="T0" fmla="*/ 0 w 911"/>
              <a:gd name="T1" fmla="*/ 0 h 2656"/>
              <a:gd name="T2" fmla="*/ 0 w 911"/>
              <a:gd name="T3" fmla="*/ 2655 h 2656"/>
              <a:gd name="T4" fmla="*/ 0 w 911"/>
              <a:gd name="T5" fmla="*/ 2655 h 2656"/>
              <a:gd name="T6" fmla="*/ 910 w 911"/>
              <a:gd name="T7" fmla="*/ 912 h 2656"/>
              <a:gd name="T8" fmla="*/ 910 w 911"/>
              <a:gd name="T9" fmla="*/ 912 h 2656"/>
              <a:gd name="T10" fmla="*/ 0 w 911"/>
              <a:gd name="T11" fmla="*/ 0 h 2656"/>
            </a:gdLst>
            <a:ahLst/>
            <a:cxnLst>
              <a:cxn ang="0">
                <a:pos x="T0" y="T1"/>
              </a:cxn>
              <a:cxn ang="0">
                <a:pos x="T2" y="T3"/>
              </a:cxn>
              <a:cxn ang="0">
                <a:pos x="T4" y="T5"/>
              </a:cxn>
              <a:cxn ang="0">
                <a:pos x="T6" y="T7"/>
              </a:cxn>
              <a:cxn ang="0">
                <a:pos x="T8" y="T9"/>
              </a:cxn>
              <a:cxn ang="0">
                <a:pos x="T10" y="T11"/>
              </a:cxn>
            </a:cxnLst>
            <a:rect l="0" t="0" r="r" b="b"/>
            <a:pathLst>
              <a:path w="911" h="2656">
                <a:moveTo>
                  <a:pt x="0" y="0"/>
                </a:moveTo>
                <a:lnTo>
                  <a:pt x="0" y="2655"/>
                </a:lnTo>
                <a:lnTo>
                  <a:pt x="0" y="2655"/>
                </a:lnTo>
                <a:cubicBezTo>
                  <a:pt x="0" y="2655"/>
                  <a:pt x="910" y="1634"/>
                  <a:pt x="910" y="912"/>
                </a:cubicBezTo>
                <a:lnTo>
                  <a:pt x="910" y="912"/>
                </a:lnTo>
                <a:cubicBezTo>
                  <a:pt x="910" y="408"/>
                  <a:pt x="503" y="0"/>
                  <a:pt x="0" y="0"/>
                </a:cubicBezTo>
              </a:path>
            </a:pathLst>
          </a:custGeom>
          <a:solidFill>
            <a:schemeClr val="accent1">
              <a:lumMod val="75000"/>
            </a:schemeClr>
          </a:solidFill>
          <a:ln>
            <a:noFill/>
          </a:ln>
          <a:effec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81" name="Freeform 516">
            <a:extLst>
              <a:ext uri="{FF2B5EF4-FFF2-40B4-BE49-F238E27FC236}">
                <a16:creationId xmlns:a16="http://schemas.microsoft.com/office/drawing/2014/main" id="{3AEED6FA-F531-4239-BA59-7C22EF96F275}"/>
              </a:ext>
            </a:extLst>
          </p:cNvPr>
          <p:cNvSpPr>
            <a:spLocks noChangeArrowheads="1"/>
          </p:cNvSpPr>
          <p:nvPr/>
        </p:nvSpPr>
        <p:spPr bwMode="auto">
          <a:xfrm>
            <a:off x="10057830" y="4752977"/>
            <a:ext cx="627620" cy="627620"/>
          </a:xfrm>
          <a:custGeom>
            <a:avLst/>
            <a:gdLst>
              <a:gd name="T0" fmla="*/ 1366 w 1367"/>
              <a:gd name="T1" fmla="*/ 684 h 1366"/>
              <a:gd name="T2" fmla="*/ 1366 w 1367"/>
              <a:gd name="T3" fmla="*/ 684 h 1366"/>
              <a:gd name="T4" fmla="*/ 683 w 1367"/>
              <a:gd name="T5" fmla="*/ 1365 h 1366"/>
              <a:gd name="T6" fmla="*/ 683 w 1367"/>
              <a:gd name="T7" fmla="*/ 1365 h 1366"/>
              <a:gd name="T8" fmla="*/ 0 w 1367"/>
              <a:gd name="T9" fmla="*/ 684 h 1366"/>
              <a:gd name="T10" fmla="*/ 0 w 1367"/>
              <a:gd name="T11" fmla="*/ 684 h 1366"/>
              <a:gd name="T12" fmla="*/ 683 w 1367"/>
              <a:gd name="T13" fmla="*/ 0 h 1366"/>
              <a:gd name="T14" fmla="*/ 683 w 1367"/>
              <a:gd name="T15" fmla="*/ 0 h 1366"/>
              <a:gd name="T16" fmla="*/ 1366 w 1367"/>
              <a:gd name="T17" fmla="*/ 684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7" h="1366">
                <a:moveTo>
                  <a:pt x="1366" y="684"/>
                </a:moveTo>
                <a:lnTo>
                  <a:pt x="1366" y="684"/>
                </a:lnTo>
                <a:cubicBezTo>
                  <a:pt x="1366" y="1060"/>
                  <a:pt x="1060" y="1365"/>
                  <a:pt x="683" y="1365"/>
                </a:cubicBezTo>
                <a:lnTo>
                  <a:pt x="683" y="1365"/>
                </a:lnTo>
                <a:cubicBezTo>
                  <a:pt x="306" y="1365"/>
                  <a:pt x="0" y="1060"/>
                  <a:pt x="0" y="684"/>
                </a:cubicBezTo>
                <a:lnTo>
                  <a:pt x="0" y="684"/>
                </a:lnTo>
                <a:cubicBezTo>
                  <a:pt x="0" y="306"/>
                  <a:pt x="306" y="0"/>
                  <a:pt x="683" y="0"/>
                </a:cubicBezTo>
                <a:lnTo>
                  <a:pt x="683" y="0"/>
                </a:lnTo>
                <a:cubicBezTo>
                  <a:pt x="1060" y="0"/>
                  <a:pt x="1366" y="306"/>
                  <a:pt x="1366" y="684"/>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82" name="TextBox 181">
            <a:extLst>
              <a:ext uri="{FF2B5EF4-FFF2-40B4-BE49-F238E27FC236}">
                <a16:creationId xmlns:a16="http://schemas.microsoft.com/office/drawing/2014/main" id="{092FCFBF-80E6-4AB2-AEC0-B4DF60998752}"/>
              </a:ext>
            </a:extLst>
          </p:cNvPr>
          <p:cNvSpPr txBox="1"/>
          <p:nvPr/>
        </p:nvSpPr>
        <p:spPr>
          <a:xfrm>
            <a:off x="10148366" y="4734373"/>
            <a:ext cx="526389" cy="584775"/>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200" dirty="0">
                <a:solidFill>
                  <a:schemeClr val="accent1">
                    <a:lumMod val="75000"/>
                  </a:schemeClr>
                </a:solidFill>
                <a:latin typeface="Bahnschrift SemiLight" panose="020B0502040204020203" pitchFamily="34" charset="0"/>
              </a:rPr>
              <a:t>9</a:t>
            </a:r>
          </a:p>
        </p:txBody>
      </p:sp>
      <p:sp>
        <p:nvSpPr>
          <p:cNvPr id="183" name="Line 396">
            <a:extLst>
              <a:ext uri="{FF2B5EF4-FFF2-40B4-BE49-F238E27FC236}">
                <a16:creationId xmlns:a16="http://schemas.microsoft.com/office/drawing/2014/main" id="{097DC873-76D0-41C8-9577-62665951DBFB}"/>
              </a:ext>
            </a:extLst>
          </p:cNvPr>
          <p:cNvSpPr>
            <a:spLocks noChangeShapeType="1"/>
          </p:cNvSpPr>
          <p:nvPr/>
        </p:nvSpPr>
        <p:spPr bwMode="auto">
          <a:xfrm>
            <a:off x="9630621" y="3917041"/>
            <a:ext cx="1556903" cy="2025"/>
          </a:xfrm>
          <a:prstGeom prst="line">
            <a:avLst/>
          </a:prstGeom>
          <a:noFill/>
          <a:ln w="4392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84" name="Line 397">
            <a:extLst>
              <a:ext uri="{FF2B5EF4-FFF2-40B4-BE49-F238E27FC236}">
                <a16:creationId xmlns:a16="http://schemas.microsoft.com/office/drawing/2014/main" id="{C24E6A2D-D7A8-4CB1-9E19-64C64A50359C}"/>
              </a:ext>
            </a:extLst>
          </p:cNvPr>
          <p:cNvSpPr>
            <a:spLocks noChangeShapeType="1"/>
          </p:cNvSpPr>
          <p:nvPr/>
        </p:nvSpPr>
        <p:spPr bwMode="auto">
          <a:xfrm>
            <a:off x="10426280" y="3917041"/>
            <a:ext cx="761243" cy="2025"/>
          </a:xfrm>
          <a:prstGeom prst="line">
            <a:avLst/>
          </a:prstGeom>
          <a:noFill/>
          <a:ln w="4392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599"/>
          </a:p>
        </p:txBody>
      </p:sp>
      <p:sp>
        <p:nvSpPr>
          <p:cNvPr id="186" name="TextBox 185">
            <a:extLst>
              <a:ext uri="{FF2B5EF4-FFF2-40B4-BE49-F238E27FC236}">
                <a16:creationId xmlns:a16="http://schemas.microsoft.com/office/drawing/2014/main" id="{754ED922-728C-4E34-A634-FBD5F64A634F}"/>
              </a:ext>
            </a:extLst>
          </p:cNvPr>
          <p:cNvSpPr txBox="1"/>
          <p:nvPr/>
        </p:nvSpPr>
        <p:spPr>
          <a:xfrm>
            <a:off x="9458604" y="3537779"/>
            <a:ext cx="1844265" cy="338554"/>
          </a:xfrm>
          <a:prstGeom prst="rect">
            <a:avLst/>
          </a:prstGeom>
          <a:noFill/>
        </p:spPr>
        <p:txBody>
          <a:bodyPr wrap="square" rtlCol="0" anchor="ctr" anchorCtr="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600" b="1" dirty="0">
                <a:solidFill>
                  <a:schemeClr val="tx2"/>
                </a:solidFill>
                <a:latin typeface="Lato Black" charset="0"/>
                <a:ea typeface="Lato Black" charset="0"/>
                <a:cs typeface="Lato Black" charset="0"/>
              </a:rPr>
              <a:t>Patient At Home</a:t>
            </a:r>
          </a:p>
        </p:txBody>
      </p:sp>
      <p:sp>
        <p:nvSpPr>
          <p:cNvPr id="6" name="TextBox 5">
            <a:extLst>
              <a:ext uri="{FF2B5EF4-FFF2-40B4-BE49-F238E27FC236}">
                <a16:creationId xmlns:a16="http://schemas.microsoft.com/office/drawing/2014/main" id="{D07B7375-5AE0-4C2A-9427-EBBC8E85EF60}"/>
              </a:ext>
            </a:extLst>
          </p:cNvPr>
          <p:cNvSpPr txBox="1"/>
          <p:nvPr/>
        </p:nvSpPr>
        <p:spPr>
          <a:xfrm>
            <a:off x="3540049" y="90045"/>
            <a:ext cx="4487715" cy="1323632"/>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2667" b="1" dirty="0">
                <a:latin typeface="Nunito"/>
              </a:rPr>
              <a:t>PATIENT COMMUNICATIONS</a:t>
            </a:r>
          </a:p>
          <a:p>
            <a:pPr algn="ctr"/>
            <a:r>
              <a:rPr lang="en-US" sz="2667" dirty="0">
                <a:latin typeface="Rage Italic" panose="03070502040507070304" pitchFamily="66" charset="0"/>
              </a:rPr>
              <a:t>In-Clinic Road Map</a:t>
            </a:r>
          </a:p>
        </p:txBody>
      </p:sp>
      <p:sp>
        <p:nvSpPr>
          <p:cNvPr id="187" name="Subtitle 2">
            <a:extLst>
              <a:ext uri="{FF2B5EF4-FFF2-40B4-BE49-F238E27FC236}">
                <a16:creationId xmlns:a16="http://schemas.microsoft.com/office/drawing/2014/main" id="{7CAFB8C8-C963-43A7-9CDE-63AF43733EE7}"/>
              </a:ext>
            </a:extLst>
          </p:cNvPr>
          <p:cNvSpPr txBox="1">
            <a:spLocks/>
          </p:cNvSpPr>
          <p:nvPr/>
        </p:nvSpPr>
        <p:spPr>
          <a:xfrm>
            <a:off x="1994596" y="1101177"/>
            <a:ext cx="2132401" cy="479137"/>
          </a:xfrm>
          <a:prstGeom prst="rect">
            <a:avLst/>
          </a:prstGeom>
        </p:spPr>
        <p:txBody>
          <a:bodyPr vert="horz" wrap="square" lIns="108745" tIns="54372" rIns="108745" bIns="54372"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ct val="100000"/>
              </a:lnSpc>
            </a:pPr>
            <a:r>
              <a:rPr lang="en-US" sz="800" dirty="0">
                <a:latin typeface="Lato Light" charset="0"/>
                <a:ea typeface="Lato Light" charset="0"/>
                <a:cs typeface="Lato Light" charset="0"/>
              </a:rPr>
              <a:t>Greets patients. Hands survey to patients who may benefit from a Medicare Advantage plan. </a:t>
            </a:r>
          </a:p>
        </p:txBody>
      </p:sp>
      <p:sp>
        <p:nvSpPr>
          <p:cNvPr id="188" name="Subtitle 2">
            <a:extLst>
              <a:ext uri="{FF2B5EF4-FFF2-40B4-BE49-F238E27FC236}">
                <a16:creationId xmlns:a16="http://schemas.microsoft.com/office/drawing/2014/main" id="{00087659-4010-41CD-8A5C-79B9301E4D1A}"/>
              </a:ext>
            </a:extLst>
          </p:cNvPr>
          <p:cNvSpPr txBox="1">
            <a:spLocks/>
          </p:cNvSpPr>
          <p:nvPr/>
        </p:nvSpPr>
        <p:spPr>
          <a:xfrm>
            <a:off x="150133" y="4977591"/>
            <a:ext cx="2132401" cy="356027"/>
          </a:xfrm>
          <a:prstGeom prst="rect">
            <a:avLst/>
          </a:prstGeom>
        </p:spPr>
        <p:txBody>
          <a:bodyPr vert="horz" wrap="square" lIns="108745" tIns="54372" rIns="108745" bIns="54372"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ct val="100000"/>
              </a:lnSpc>
            </a:pPr>
            <a:r>
              <a:rPr lang="en-US" sz="800" dirty="0">
                <a:latin typeface="Lato Light" charset="0"/>
                <a:ea typeface="Lato Light" charset="0"/>
                <a:cs typeface="Lato Light" charset="0"/>
              </a:rPr>
              <a:t>Patient sees collateral, brochures, ads, and signage, visits website.</a:t>
            </a:r>
          </a:p>
        </p:txBody>
      </p:sp>
      <p:pic>
        <p:nvPicPr>
          <p:cNvPr id="11" name="Picture 10" descr="Stethoscope">
            <a:extLst>
              <a:ext uri="{FF2B5EF4-FFF2-40B4-BE49-F238E27FC236}">
                <a16:creationId xmlns:a16="http://schemas.microsoft.com/office/drawing/2014/main" id="{F4CA8799-7585-4127-A3C1-6F4873547168}"/>
              </a:ext>
            </a:extLst>
          </p:cNvPr>
          <p:cNvPicPr>
            <a:picLocks noChangeAspect="1"/>
          </p:cNvPicPr>
          <p:nvPr/>
        </p:nvPicPr>
        <p:blipFill rotWithShape="1">
          <a:blip r:embed="rId3"/>
          <a:srcRect l="31714"/>
          <a:stretch/>
        </p:blipFill>
        <p:spPr>
          <a:xfrm>
            <a:off x="7064972" y="997022"/>
            <a:ext cx="1123909" cy="1096988"/>
          </a:xfrm>
          <a:prstGeom prst="ellipse">
            <a:avLst/>
          </a:prstGeom>
          <a:ln w="3175" cap="rnd">
            <a:solidFill>
              <a:schemeClr val="tx1"/>
            </a:solidFill>
            <a:prstDash val="solid"/>
          </a:ln>
          <a:effectLst>
            <a:outerShdw blurRad="127000" algn="bl" rotWithShape="0">
              <a:srgbClr val="000000"/>
            </a:outerShdw>
          </a:effectLst>
        </p:spPr>
      </p:pic>
      <p:sp>
        <p:nvSpPr>
          <p:cNvPr id="189" name="Subtitle 2">
            <a:extLst>
              <a:ext uri="{FF2B5EF4-FFF2-40B4-BE49-F238E27FC236}">
                <a16:creationId xmlns:a16="http://schemas.microsoft.com/office/drawing/2014/main" id="{C92F59E4-477D-47FA-854D-552102FD7701}"/>
              </a:ext>
            </a:extLst>
          </p:cNvPr>
          <p:cNvSpPr txBox="1">
            <a:spLocks/>
          </p:cNvSpPr>
          <p:nvPr/>
        </p:nvSpPr>
        <p:spPr>
          <a:xfrm>
            <a:off x="3261197" y="5476653"/>
            <a:ext cx="2132401" cy="725359"/>
          </a:xfrm>
          <a:prstGeom prst="rect">
            <a:avLst/>
          </a:prstGeom>
        </p:spPr>
        <p:txBody>
          <a:bodyPr vert="horz" wrap="square" lIns="108745" tIns="54372" rIns="108745" bIns="54372"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ct val="100000"/>
              </a:lnSpc>
            </a:pPr>
            <a:r>
              <a:rPr lang="en-US" sz="800" dirty="0">
                <a:latin typeface="Lato Light" charset="0"/>
                <a:ea typeface="Lato Light" charset="0"/>
                <a:cs typeface="Lato Light" charset="0"/>
              </a:rPr>
              <a:t>Asks patients if they have questions about AEP; Review survey to identify areas where the patient may need additional services. Encourages patients to talk to provider/broker.</a:t>
            </a:r>
          </a:p>
        </p:txBody>
      </p:sp>
      <p:sp>
        <p:nvSpPr>
          <p:cNvPr id="190" name="Subtitle 2">
            <a:extLst>
              <a:ext uri="{FF2B5EF4-FFF2-40B4-BE49-F238E27FC236}">
                <a16:creationId xmlns:a16="http://schemas.microsoft.com/office/drawing/2014/main" id="{D936E1F8-9E23-4B38-A6B7-198B918F8140}"/>
              </a:ext>
            </a:extLst>
          </p:cNvPr>
          <p:cNvSpPr txBox="1">
            <a:spLocks/>
          </p:cNvSpPr>
          <p:nvPr/>
        </p:nvSpPr>
        <p:spPr>
          <a:xfrm>
            <a:off x="4397676" y="2115388"/>
            <a:ext cx="2132401" cy="232917"/>
          </a:xfrm>
          <a:prstGeom prst="rect">
            <a:avLst/>
          </a:prstGeom>
        </p:spPr>
        <p:txBody>
          <a:bodyPr vert="horz" wrap="square" lIns="108745" tIns="54372" rIns="108745" bIns="54372"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ct val="100000"/>
              </a:lnSpc>
            </a:pPr>
            <a:r>
              <a:rPr lang="en-US" sz="800" dirty="0">
                <a:latin typeface="Lato Light" charset="0"/>
                <a:ea typeface="Lato Light" charset="0"/>
                <a:cs typeface="Lato Light" charset="0"/>
              </a:rPr>
              <a:t>Patient see reminders about Medicare AEP.</a:t>
            </a:r>
          </a:p>
        </p:txBody>
      </p:sp>
      <p:sp>
        <p:nvSpPr>
          <p:cNvPr id="191" name="Subtitle 2">
            <a:extLst>
              <a:ext uri="{FF2B5EF4-FFF2-40B4-BE49-F238E27FC236}">
                <a16:creationId xmlns:a16="http://schemas.microsoft.com/office/drawing/2014/main" id="{A42C1BF6-E0C4-401C-8F2B-ADA7AF696946}"/>
              </a:ext>
            </a:extLst>
          </p:cNvPr>
          <p:cNvSpPr txBox="1">
            <a:spLocks/>
          </p:cNvSpPr>
          <p:nvPr/>
        </p:nvSpPr>
        <p:spPr>
          <a:xfrm>
            <a:off x="8048578" y="2751908"/>
            <a:ext cx="2132401" cy="479137"/>
          </a:xfrm>
          <a:prstGeom prst="rect">
            <a:avLst/>
          </a:prstGeom>
        </p:spPr>
        <p:txBody>
          <a:bodyPr vert="horz" wrap="square" lIns="108745" tIns="54372" rIns="108745" bIns="54372"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ct val="100000"/>
              </a:lnSpc>
            </a:pPr>
            <a:r>
              <a:rPr lang="en-US" sz="800" dirty="0">
                <a:latin typeface="Lato Light" charset="0"/>
                <a:ea typeface="Lato Light" charset="0"/>
                <a:cs typeface="Lato Light" charset="0"/>
              </a:rPr>
              <a:t>Collect Permission to Contact Form if applicable &amp; give to the PSS to assigned agent</a:t>
            </a:r>
          </a:p>
        </p:txBody>
      </p:sp>
      <p:sp>
        <p:nvSpPr>
          <p:cNvPr id="192" name="Subtitle 2">
            <a:extLst>
              <a:ext uri="{FF2B5EF4-FFF2-40B4-BE49-F238E27FC236}">
                <a16:creationId xmlns:a16="http://schemas.microsoft.com/office/drawing/2014/main" id="{8087D9D7-D000-476F-8E07-BF8089857071}"/>
              </a:ext>
            </a:extLst>
          </p:cNvPr>
          <p:cNvSpPr txBox="1">
            <a:spLocks/>
          </p:cNvSpPr>
          <p:nvPr/>
        </p:nvSpPr>
        <p:spPr>
          <a:xfrm>
            <a:off x="9836" y="918773"/>
            <a:ext cx="2132401" cy="971580"/>
          </a:xfrm>
          <a:prstGeom prst="rect">
            <a:avLst/>
          </a:prstGeom>
        </p:spPr>
        <p:txBody>
          <a:bodyPr vert="horz" wrap="square" lIns="108745" tIns="54372" rIns="108745" bIns="54372"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ct val="100000"/>
              </a:lnSpc>
            </a:pPr>
            <a:r>
              <a:rPr lang="en-US" sz="800" dirty="0">
                <a:latin typeface="Lato Light" charset="0"/>
                <a:ea typeface="Lato Light" charset="0"/>
                <a:cs typeface="Lato Light" charset="0"/>
              </a:rPr>
              <a:t>Reminds patient that it’s Medicare Annual Election Period. Encourages them to talk to their provider at their next visit about the benefits of a Medicare Advantage Plan and ask if they can assist them with any information. If “yes”, forward patient to Practice Manager to follow up.</a:t>
            </a:r>
          </a:p>
        </p:txBody>
      </p:sp>
      <p:sp>
        <p:nvSpPr>
          <p:cNvPr id="193" name="Subtitle 2">
            <a:extLst>
              <a:ext uri="{FF2B5EF4-FFF2-40B4-BE49-F238E27FC236}">
                <a16:creationId xmlns:a16="http://schemas.microsoft.com/office/drawing/2014/main" id="{188D277F-E530-4A5B-9211-232DA906BA2C}"/>
              </a:ext>
            </a:extLst>
          </p:cNvPr>
          <p:cNvSpPr txBox="1">
            <a:spLocks/>
          </p:cNvSpPr>
          <p:nvPr/>
        </p:nvSpPr>
        <p:spPr>
          <a:xfrm>
            <a:off x="6467292" y="5352465"/>
            <a:ext cx="2132401" cy="971580"/>
          </a:xfrm>
          <a:prstGeom prst="rect">
            <a:avLst/>
          </a:prstGeom>
        </p:spPr>
        <p:txBody>
          <a:bodyPr vert="horz" wrap="square" lIns="108745" tIns="54372" rIns="108745" bIns="54372"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ct val="100000"/>
              </a:lnSpc>
            </a:pPr>
            <a:r>
              <a:rPr lang="en-US" sz="800" dirty="0">
                <a:latin typeface="Lato Light" charset="0"/>
                <a:ea typeface="Lato Light" charset="0"/>
                <a:cs typeface="Lato Light" charset="0"/>
              </a:rPr>
              <a:t>Answers patient’s questions and presents options to meet their needs.</a:t>
            </a:r>
          </a:p>
          <a:p>
            <a:pPr>
              <a:lnSpc>
                <a:spcPct val="100000"/>
              </a:lnSpc>
            </a:pPr>
            <a:r>
              <a:rPr lang="en-US" sz="800" dirty="0">
                <a:latin typeface="Lato Light" charset="0"/>
                <a:ea typeface="Lato Light" charset="0"/>
                <a:cs typeface="Lato Light" charset="0"/>
              </a:rPr>
              <a:t>If broker is in the clinic for office hours, clinical team should introduce patient to broker before they leave.</a:t>
            </a:r>
          </a:p>
          <a:p>
            <a:pPr>
              <a:lnSpc>
                <a:spcPct val="100000"/>
              </a:lnSpc>
            </a:pPr>
            <a:r>
              <a:rPr lang="en-US" sz="800" dirty="0">
                <a:latin typeface="Lato Light" charset="0"/>
                <a:ea typeface="Lato Light" charset="0"/>
                <a:cs typeface="Lato Light" charset="0"/>
              </a:rPr>
              <a:t>If broker is NOT in clinic, team should give the patients the assigned brokers’ cards.</a:t>
            </a:r>
          </a:p>
        </p:txBody>
      </p:sp>
      <p:sp>
        <p:nvSpPr>
          <p:cNvPr id="194" name="Subtitle 2">
            <a:extLst>
              <a:ext uri="{FF2B5EF4-FFF2-40B4-BE49-F238E27FC236}">
                <a16:creationId xmlns:a16="http://schemas.microsoft.com/office/drawing/2014/main" id="{83521550-8CF0-4EC6-89D1-4EE2DE025C6D}"/>
              </a:ext>
            </a:extLst>
          </p:cNvPr>
          <p:cNvSpPr txBox="1">
            <a:spLocks/>
          </p:cNvSpPr>
          <p:nvPr/>
        </p:nvSpPr>
        <p:spPr>
          <a:xfrm>
            <a:off x="9394805" y="3975216"/>
            <a:ext cx="2132401" cy="602248"/>
          </a:xfrm>
          <a:prstGeom prst="rect">
            <a:avLst/>
          </a:prstGeom>
        </p:spPr>
        <p:txBody>
          <a:bodyPr vert="horz" wrap="square" lIns="108745" tIns="54372" rIns="108745" bIns="54372"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ct val="100000"/>
              </a:lnSpc>
            </a:pPr>
            <a:r>
              <a:rPr lang="en-US" sz="800" dirty="0">
                <a:latin typeface="Lato Light" charset="0"/>
                <a:ea typeface="Lato Light" charset="0"/>
                <a:cs typeface="Lato Light" charset="0"/>
              </a:rPr>
              <a:t>Receives reminders and invites via direct mail, phone calls, text messages, email, etc. encouraging them to consider their options, visit website.</a:t>
            </a:r>
          </a:p>
        </p:txBody>
      </p:sp>
    </p:spTree>
    <p:extLst>
      <p:ext uri="{BB962C8B-B14F-4D97-AF65-F5344CB8AC3E}">
        <p14:creationId xmlns:p14="http://schemas.microsoft.com/office/powerpoint/2010/main" val="95908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0-#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ed Rectangle 95">
            <a:extLst>
              <a:ext uri="{FF2B5EF4-FFF2-40B4-BE49-F238E27FC236}">
                <a16:creationId xmlns:a16="http://schemas.microsoft.com/office/drawing/2014/main" id="{A3E01626-BE17-ED4B-8A01-C44D8BE3351C}"/>
              </a:ext>
            </a:extLst>
          </p:cNvPr>
          <p:cNvSpPr/>
          <p:nvPr/>
        </p:nvSpPr>
        <p:spPr>
          <a:xfrm>
            <a:off x="6367911" y="2108200"/>
            <a:ext cx="5384800" cy="3962400"/>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pic>
        <p:nvPicPr>
          <p:cNvPr id="82" name="Picture 81" descr="A picture containing text, sign&#10;&#10;Description automatically generated">
            <a:extLst>
              <a:ext uri="{FF2B5EF4-FFF2-40B4-BE49-F238E27FC236}">
                <a16:creationId xmlns:a16="http://schemas.microsoft.com/office/drawing/2014/main" id="{3045FA1A-9660-429E-AD5C-67AA2CD2E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69601" y="279400"/>
            <a:ext cx="961785" cy="559499"/>
          </a:xfrm>
          <a:prstGeom prst="rect">
            <a:avLst/>
          </a:prstGeom>
        </p:spPr>
      </p:pic>
      <p:sp>
        <p:nvSpPr>
          <p:cNvPr id="83" name="TextBox 82">
            <a:extLst>
              <a:ext uri="{FF2B5EF4-FFF2-40B4-BE49-F238E27FC236}">
                <a16:creationId xmlns:a16="http://schemas.microsoft.com/office/drawing/2014/main" id="{F34AD30D-F999-41A5-83D6-46CC613CFACD}"/>
              </a:ext>
            </a:extLst>
          </p:cNvPr>
          <p:cNvSpPr txBox="1"/>
          <p:nvPr/>
        </p:nvSpPr>
        <p:spPr>
          <a:xfrm>
            <a:off x="0" y="889001"/>
            <a:ext cx="12192000" cy="748988"/>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4267" dirty="0">
                <a:solidFill>
                  <a:srgbClr val="015965"/>
                </a:solidFill>
                <a:latin typeface="Nunito"/>
              </a:rPr>
              <a:t>Activities in a Healthcare Setting</a:t>
            </a:r>
          </a:p>
        </p:txBody>
      </p:sp>
      <p:sp>
        <p:nvSpPr>
          <p:cNvPr id="91" name="TextBox 90">
            <a:extLst>
              <a:ext uri="{FF2B5EF4-FFF2-40B4-BE49-F238E27FC236}">
                <a16:creationId xmlns:a16="http://schemas.microsoft.com/office/drawing/2014/main" id="{966E4F29-9AEA-4442-BE97-95F60DF6A295}"/>
              </a:ext>
            </a:extLst>
          </p:cNvPr>
          <p:cNvSpPr txBox="1"/>
          <p:nvPr/>
        </p:nvSpPr>
        <p:spPr>
          <a:xfrm>
            <a:off x="521467" y="6560701"/>
            <a:ext cx="4152132" cy="230832"/>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900" dirty="0">
                <a:solidFill>
                  <a:srgbClr val="005A65"/>
                </a:solidFill>
                <a:latin typeface="Nunito SemiBold" panose="00000700000000000000" pitchFamily="2" charset="0"/>
              </a:rPr>
              <a:t>Confidential – </a:t>
            </a:r>
            <a:r>
              <a:rPr lang="en-US" sz="900" dirty="0">
                <a:solidFill>
                  <a:srgbClr val="005A65"/>
                </a:solidFill>
                <a:latin typeface="Nunito Light" panose="00000400000000000000" pitchFamily="2" charset="0"/>
              </a:rPr>
              <a:t>Not Intended for Distribution</a:t>
            </a:r>
          </a:p>
        </p:txBody>
      </p:sp>
      <p:sp>
        <p:nvSpPr>
          <p:cNvPr id="86" name="Rounded Rectangle 85">
            <a:extLst>
              <a:ext uri="{FF2B5EF4-FFF2-40B4-BE49-F238E27FC236}">
                <a16:creationId xmlns:a16="http://schemas.microsoft.com/office/drawing/2014/main" id="{8BF19FA8-6E37-6A41-A5F9-585174EDBAD5}"/>
              </a:ext>
            </a:extLst>
          </p:cNvPr>
          <p:cNvSpPr/>
          <p:nvPr/>
        </p:nvSpPr>
        <p:spPr>
          <a:xfrm>
            <a:off x="439289" y="2108200"/>
            <a:ext cx="5384800" cy="3962400"/>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sp>
        <p:nvSpPr>
          <p:cNvPr id="87" name="Title 1">
            <a:extLst>
              <a:ext uri="{FF2B5EF4-FFF2-40B4-BE49-F238E27FC236}">
                <a16:creationId xmlns:a16="http://schemas.microsoft.com/office/drawing/2014/main" id="{A173AAFA-79DF-124B-870B-8EB3F0F77CEE}"/>
              </a:ext>
            </a:extLst>
          </p:cNvPr>
          <p:cNvSpPr txBox="1">
            <a:spLocks/>
          </p:cNvSpPr>
          <p:nvPr/>
        </p:nvSpPr>
        <p:spPr>
          <a:xfrm>
            <a:off x="769121" y="2458935"/>
            <a:ext cx="5080000" cy="3454400"/>
          </a:xfrm>
          <a:prstGeom prst="rect">
            <a:avLst/>
          </a:prstGeo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lgn="l" fontAlgn="auto">
              <a:defRPr/>
            </a:pPr>
            <a:r>
              <a:rPr lang="en-US" altLang="en-US" sz="3733" cap="none" dirty="0">
                <a:solidFill>
                  <a:srgbClr val="00B050"/>
                </a:solidFill>
                <a:latin typeface="Nunito SemiBold" pitchFamily="2" charset="77"/>
              </a:rPr>
              <a:t>Provider-Initiated</a:t>
            </a:r>
            <a:br>
              <a:rPr lang="en-US" altLang="en-US" sz="1867" b="0" cap="none" dirty="0">
                <a:solidFill>
                  <a:srgbClr val="00B050"/>
                </a:solidFill>
                <a:cs typeface="Arial" panose="020B0604020202020204" pitchFamily="34" charset="0"/>
              </a:rPr>
            </a:br>
            <a:endParaRPr lang="en-US" altLang="en-US" sz="1867" b="0" cap="none" dirty="0">
              <a:solidFill>
                <a:srgbClr val="00B050"/>
              </a:solidFill>
              <a:latin typeface="Nunito" pitchFamily="2" charset="77"/>
              <a:cs typeface="Arial" panose="020B0604020202020204" pitchFamily="34" charset="0"/>
            </a:endParaRPr>
          </a:p>
          <a:p>
            <a:pPr algn="l" fontAlgn="auto">
              <a:defRPr/>
            </a:pPr>
            <a:r>
              <a:rPr lang="en-US" altLang="en-US" sz="1867" b="0" cap="none" dirty="0">
                <a:solidFill>
                  <a:schemeClr val="bg2">
                    <a:lumMod val="25000"/>
                  </a:schemeClr>
                </a:solidFill>
                <a:latin typeface="Nunito" pitchFamily="2" charset="77"/>
                <a:cs typeface="Arial" panose="020B0604020202020204" pitchFamily="34" charset="0"/>
              </a:rPr>
              <a:t>Activities conducted by a provider at patient’s request </a:t>
            </a:r>
            <a:r>
              <a:rPr lang="en-US" altLang="en-US" sz="1867" cap="none" dirty="0">
                <a:solidFill>
                  <a:schemeClr val="bg2">
                    <a:lumMod val="25000"/>
                  </a:schemeClr>
                </a:solidFill>
                <a:latin typeface="Nunito" pitchFamily="2" charset="77"/>
                <a:cs typeface="Arial" panose="020B0604020202020204" pitchFamily="34" charset="0"/>
              </a:rPr>
              <a:t>are not </a:t>
            </a:r>
            <a:r>
              <a:rPr lang="en-US" altLang="en-US" sz="1867" b="0" cap="none" dirty="0">
                <a:solidFill>
                  <a:schemeClr val="bg2">
                    <a:lumMod val="25000"/>
                  </a:schemeClr>
                </a:solidFill>
                <a:latin typeface="Nunito" pitchFamily="2" charset="77"/>
                <a:cs typeface="Arial" panose="020B0604020202020204" pitchFamily="34" charset="0"/>
              </a:rPr>
              <a:t>considered marketing and may occur where care is delivered</a:t>
            </a:r>
            <a:br>
              <a:rPr lang="en-US" altLang="en-US" sz="1867" b="0" cap="none" dirty="0">
                <a:solidFill>
                  <a:schemeClr val="bg2">
                    <a:lumMod val="25000"/>
                  </a:schemeClr>
                </a:solidFill>
                <a:latin typeface="Nunito" pitchFamily="2" charset="77"/>
                <a:cs typeface="Arial" panose="020B0604020202020204" pitchFamily="34" charset="0"/>
              </a:rPr>
            </a:br>
            <a:endParaRPr lang="en-US" altLang="en-US" sz="1867" b="0" cap="none" dirty="0">
              <a:solidFill>
                <a:schemeClr val="bg2">
                  <a:lumMod val="25000"/>
                </a:schemeClr>
              </a:solidFill>
              <a:latin typeface="Nunito" pitchFamily="2" charset="77"/>
              <a:cs typeface="Arial" panose="020B0604020202020204" pitchFamily="34" charset="0"/>
            </a:endParaRPr>
          </a:p>
          <a:p>
            <a:pPr algn="l" fontAlgn="auto">
              <a:defRPr/>
            </a:pPr>
            <a:r>
              <a:rPr lang="en-US" altLang="en-US" sz="1867" b="0" cap="none" dirty="0">
                <a:solidFill>
                  <a:schemeClr val="bg2">
                    <a:lumMod val="25000"/>
                  </a:schemeClr>
                </a:solidFill>
                <a:latin typeface="Nunito" pitchFamily="2" charset="77"/>
                <a:cs typeface="Arial" panose="020B0604020202020204" pitchFamily="34" charset="0"/>
              </a:rPr>
              <a:t>Oversight required</a:t>
            </a:r>
          </a:p>
          <a:p>
            <a:pPr algn="l" fontAlgn="auto">
              <a:defRPr/>
            </a:pPr>
            <a:r>
              <a:rPr lang="en-US" altLang="en-US" sz="1467" b="0" i="1" cap="none" dirty="0">
                <a:solidFill>
                  <a:schemeClr val="bg2">
                    <a:lumMod val="25000"/>
                  </a:schemeClr>
                </a:solidFill>
                <a:latin typeface="Nunito" pitchFamily="2" charset="77"/>
                <a:cs typeface="Arial" panose="020B0604020202020204" pitchFamily="34" charset="0"/>
              </a:rPr>
              <a:t>Provider contracts should indicate the need for </a:t>
            </a:r>
            <a:br>
              <a:rPr lang="en-US" altLang="en-US" sz="1467" b="0" i="1" cap="none" dirty="0">
                <a:solidFill>
                  <a:schemeClr val="bg2">
                    <a:lumMod val="25000"/>
                  </a:schemeClr>
                </a:solidFill>
                <a:latin typeface="Nunito" pitchFamily="2" charset="77"/>
                <a:cs typeface="Arial" panose="020B0604020202020204" pitchFamily="34" charset="0"/>
              </a:rPr>
            </a:br>
            <a:r>
              <a:rPr lang="en-US" altLang="en-US" sz="1467" b="0" i="1" cap="none" dirty="0">
                <a:solidFill>
                  <a:schemeClr val="bg2">
                    <a:lumMod val="25000"/>
                  </a:schemeClr>
                </a:solidFill>
                <a:latin typeface="Nunito" pitchFamily="2" charset="77"/>
                <a:cs typeface="Arial" panose="020B0604020202020204" pitchFamily="34" charset="0"/>
              </a:rPr>
              <a:t>providers to remain neutral when assisting beneficiaries</a:t>
            </a:r>
          </a:p>
        </p:txBody>
      </p:sp>
      <p:sp>
        <p:nvSpPr>
          <p:cNvPr id="89" name="Title 1">
            <a:extLst>
              <a:ext uri="{FF2B5EF4-FFF2-40B4-BE49-F238E27FC236}">
                <a16:creationId xmlns:a16="http://schemas.microsoft.com/office/drawing/2014/main" id="{857133EA-DE7B-8248-A42E-EBF659BC4286}"/>
              </a:ext>
            </a:extLst>
          </p:cNvPr>
          <p:cNvSpPr txBox="1">
            <a:spLocks/>
          </p:cNvSpPr>
          <p:nvPr/>
        </p:nvSpPr>
        <p:spPr>
          <a:xfrm>
            <a:off x="6816983" y="2458935"/>
            <a:ext cx="4886960" cy="3454400"/>
          </a:xfrm>
          <a:prstGeom prst="rect">
            <a:avLst/>
          </a:prstGeo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l">
              <a:defRPr/>
            </a:pPr>
            <a:r>
              <a:rPr lang="en-US" altLang="en-US" sz="3733" cap="none" dirty="0">
                <a:solidFill>
                  <a:srgbClr val="00B050"/>
                </a:solidFill>
                <a:latin typeface="Nunito SemiBold" pitchFamily="2" charset="77"/>
              </a:rPr>
              <a:t>Plan-Initiated</a:t>
            </a:r>
            <a:br>
              <a:rPr lang="en-US" altLang="en-US" sz="1867" b="0" cap="none" dirty="0">
                <a:solidFill>
                  <a:srgbClr val="C7F506"/>
                </a:solidFill>
                <a:cs typeface="Arial" panose="020B0604020202020204" pitchFamily="34" charset="0"/>
              </a:rPr>
            </a:br>
            <a:endParaRPr lang="en-US" altLang="en-US" sz="1867" b="0" cap="none" dirty="0">
              <a:solidFill>
                <a:schemeClr val="bg2">
                  <a:lumMod val="25000"/>
                </a:schemeClr>
              </a:solidFill>
              <a:latin typeface="Nunito" pitchFamily="2" charset="77"/>
              <a:cs typeface="Arial" panose="020B0604020202020204" pitchFamily="34" charset="0"/>
            </a:endParaRPr>
          </a:p>
          <a:p>
            <a:pPr algn="l" fontAlgn="auto">
              <a:defRPr/>
            </a:pPr>
            <a:r>
              <a:rPr lang="en-US" altLang="en-US" sz="1867" b="0" cap="none" dirty="0">
                <a:solidFill>
                  <a:schemeClr val="bg2">
                    <a:lumMod val="25000"/>
                  </a:schemeClr>
                </a:solidFill>
                <a:latin typeface="Nunito" pitchFamily="2" charset="77"/>
                <a:cs typeface="Arial" panose="020B0604020202020204" pitchFamily="34" charset="0"/>
              </a:rPr>
              <a:t>Activities conducted by a provider </a:t>
            </a:r>
            <a:br>
              <a:rPr lang="en-US" altLang="en-US" sz="1867" b="0" cap="none" dirty="0">
                <a:solidFill>
                  <a:schemeClr val="bg2">
                    <a:lumMod val="25000"/>
                  </a:schemeClr>
                </a:solidFill>
                <a:latin typeface="Nunito" pitchFamily="2" charset="77"/>
                <a:cs typeface="Arial" panose="020B0604020202020204" pitchFamily="34" charset="0"/>
              </a:rPr>
            </a:br>
            <a:r>
              <a:rPr lang="en-US" altLang="en-US" sz="1867" b="0" cap="none" dirty="0">
                <a:solidFill>
                  <a:schemeClr val="bg2">
                    <a:lumMod val="25000"/>
                  </a:schemeClr>
                </a:solidFill>
                <a:latin typeface="Nunito" pitchFamily="2" charset="77"/>
                <a:cs typeface="Arial" panose="020B0604020202020204" pitchFamily="34" charset="0"/>
              </a:rPr>
              <a:t>(or Organization) at the Organization’s request are considered marketing and </a:t>
            </a:r>
            <a:br>
              <a:rPr lang="en-US" altLang="en-US" sz="1867" b="0" cap="none" dirty="0">
                <a:solidFill>
                  <a:schemeClr val="bg2">
                    <a:lumMod val="25000"/>
                  </a:schemeClr>
                </a:solidFill>
                <a:latin typeface="Nunito" pitchFamily="2" charset="77"/>
                <a:cs typeface="Arial" panose="020B0604020202020204" pitchFamily="34" charset="0"/>
              </a:rPr>
            </a:br>
            <a:r>
              <a:rPr lang="en-US" altLang="en-US" sz="1867" cap="none" dirty="0">
                <a:solidFill>
                  <a:schemeClr val="bg2">
                    <a:lumMod val="25000"/>
                  </a:schemeClr>
                </a:solidFill>
                <a:latin typeface="Nunito" pitchFamily="2" charset="77"/>
                <a:cs typeface="Arial" panose="020B0604020202020204" pitchFamily="34" charset="0"/>
              </a:rPr>
              <a:t>are prohibited </a:t>
            </a:r>
            <a:r>
              <a:rPr lang="en-US" altLang="en-US" sz="1867" b="0" cap="none" dirty="0">
                <a:solidFill>
                  <a:schemeClr val="bg2">
                    <a:lumMod val="25000"/>
                  </a:schemeClr>
                </a:solidFill>
                <a:latin typeface="Nunito" pitchFamily="2" charset="77"/>
                <a:cs typeface="Arial" panose="020B0604020202020204" pitchFamily="34" charset="0"/>
              </a:rPr>
              <a:t>from occurring where care </a:t>
            </a:r>
            <a:br>
              <a:rPr lang="en-US" altLang="en-US" sz="1867" b="0" cap="none" dirty="0">
                <a:solidFill>
                  <a:schemeClr val="bg2">
                    <a:lumMod val="25000"/>
                  </a:schemeClr>
                </a:solidFill>
                <a:latin typeface="Nunito" pitchFamily="2" charset="77"/>
                <a:cs typeface="Arial" panose="020B0604020202020204" pitchFamily="34" charset="0"/>
              </a:rPr>
            </a:br>
            <a:r>
              <a:rPr lang="en-US" altLang="en-US" sz="1867" b="0" cap="none" dirty="0">
                <a:solidFill>
                  <a:schemeClr val="bg2">
                    <a:lumMod val="25000"/>
                  </a:schemeClr>
                </a:solidFill>
                <a:latin typeface="Nunito" pitchFamily="2" charset="77"/>
                <a:cs typeface="Arial" panose="020B0604020202020204" pitchFamily="34" charset="0"/>
              </a:rPr>
              <a:t>is delivered.</a:t>
            </a:r>
          </a:p>
          <a:p>
            <a:pPr algn="l" fontAlgn="auto">
              <a:defRPr/>
            </a:pPr>
            <a:endParaRPr lang="en-US" altLang="en-US" sz="1867" b="0" cap="none" dirty="0">
              <a:solidFill>
                <a:schemeClr val="bg2">
                  <a:lumMod val="25000"/>
                </a:schemeClr>
              </a:solidFill>
              <a:latin typeface="Nunito" pitchFamily="2" charset="77"/>
              <a:cs typeface="Arial" panose="020B0604020202020204" pitchFamily="34" charset="0"/>
            </a:endParaRPr>
          </a:p>
          <a:p>
            <a:pPr algn="l" fontAlgn="auto">
              <a:defRPr/>
            </a:pPr>
            <a:r>
              <a:rPr lang="en-US" altLang="en-US" sz="1867" b="0" cap="none" dirty="0">
                <a:solidFill>
                  <a:schemeClr val="bg2">
                    <a:lumMod val="25000"/>
                  </a:schemeClr>
                </a:solidFill>
                <a:latin typeface="Nunito" pitchFamily="2" charset="77"/>
                <a:cs typeface="Arial" panose="020B0604020202020204" pitchFamily="34" charset="0"/>
              </a:rPr>
              <a:t>Oversight required</a:t>
            </a:r>
          </a:p>
          <a:p>
            <a:pPr algn="l" fontAlgn="auto">
              <a:defRPr/>
            </a:pPr>
            <a:r>
              <a:rPr lang="en-US" altLang="en-US" sz="1467" b="0" i="1" cap="none" dirty="0">
                <a:solidFill>
                  <a:schemeClr val="bg2">
                    <a:lumMod val="25000"/>
                  </a:schemeClr>
                </a:solidFill>
                <a:latin typeface="Nunito" pitchFamily="2" charset="77"/>
                <a:cs typeface="Arial" panose="020B0604020202020204" pitchFamily="34" charset="0"/>
              </a:rPr>
              <a:t>Organizations should ensure all appropriate guidance is being followed in the healthcare setting</a:t>
            </a:r>
          </a:p>
        </p:txBody>
      </p:sp>
      <p:sp>
        <p:nvSpPr>
          <p:cNvPr id="94" name="Oval 93">
            <a:extLst>
              <a:ext uri="{FF2B5EF4-FFF2-40B4-BE49-F238E27FC236}">
                <a16:creationId xmlns:a16="http://schemas.microsoft.com/office/drawing/2014/main" id="{1FA1F1F9-70EB-8443-AC54-5E676A950BBF}"/>
              </a:ext>
            </a:extLst>
          </p:cNvPr>
          <p:cNvSpPr/>
          <p:nvPr/>
        </p:nvSpPr>
        <p:spPr>
          <a:xfrm>
            <a:off x="5543283" y="2921234"/>
            <a:ext cx="1038332" cy="1038332"/>
          </a:xfrm>
          <a:prstGeom prst="ellipse">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sp>
        <p:nvSpPr>
          <p:cNvPr id="95" name="Title 1">
            <a:extLst>
              <a:ext uri="{FF2B5EF4-FFF2-40B4-BE49-F238E27FC236}">
                <a16:creationId xmlns:a16="http://schemas.microsoft.com/office/drawing/2014/main" id="{9EE19C9C-D89C-E34A-A8F0-F5B9E5A78BE9}"/>
              </a:ext>
            </a:extLst>
          </p:cNvPr>
          <p:cNvSpPr txBox="1">
            <a:spLocks/>
          </p:cNvSpPr>
          <p:nvPr/>
        </p:nvSpPr>
        <p:spPr>
          <a:xfrm>
            <a:off x="5543301" y="3098340"/>
            <a:ext cx="987551" cy="748931"/>
          </a:xfrm>
          <a:prstGeom prst="rect">
            <a:avLst/>
          </a:prstGeo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fontAlgn="auto">
              <a:defRPr/>
            </a:pPr>
            <a:r>
              <a:rPr lang="en-US" altLang="en-US" sz="3733" cap="none" dirty="0">
                <a:solidFill>
                  <a:schemeClr val="bg1"/>
                </a:solidFill>
                <a:latin typeface="Nunito SemiBold" pitchFamily="2" charset="77"/>
              </a:rPr>
              <a:t>VS.</a:t>
            </a:r>
            <a:endParaRPr lang="en-US" altLang="en-US" sz="1467" b="0" i="1" cap="none" dirty="0">
              <a:solidFill>
                <a:schemeClr val="bg1"/>
              </a:solidFill>
              <a:latin typeface="Nunito" pitchFamily="2" charset="77"/>
              <a:cs typeface="Arial" panose="020B0604020202020204" pitchFamily="34" charset="0"/>
            </a:endParaRPr>
          </a:p>
        </p:txBody>
      </p:sp>
    </p:spTree>
    <p:extLst>
      <p:ext uri="{BB962C8B-B14F-4D97-AF65-F5344CB8AC3E}">
        <p14:creationId xmlns:p14="http://schemas.microsoft.com/office/powerpoint/2010/main" val="245732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additive="base">
                                        <p:cTn id="12" dur="500" fill="hold"/>
                                        <p:tgtEl>
                                          <p:spTgt spid="87"/>
                                        </p:tgtEl>
                                        <p:attrNameLst>
                                          <p:attrName>ppt_x</p:attrName>
                                        </p:attrNameLst>
                                      </p:cBhvr>
                                      <p:tavLst>
                                        <p:tav tm="0">
                                          <p:val>
                                            <p:strVal val="#ppt_x"/>
                                          </p:val>
                                        </p:tav>
                                        <p:tav tm="100000">
                                          <p:val>
                                            <p:strVal val="#ppt_x"/>
                                          </p:val>
                                        </p:tav>
                                      </p:tavLst>
                                    </p:anim>
                                    <p:anim calcmode="lin" valueType="num">
                                      <p:cBhvr additive="base">
                                        <p:cTn id="13" dur="500" fill="hold"/>
                                        <p:tgtEl>
                                          <p:spTgt spid="8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additive="base">
                                        <p:cTn id="16" dur="500" fill="hold"/>
                                        <p:tgtEl>
                                          <p:spTgt spid="94"/>
                                        </p:tgtEl>
                                        <p:attrNameLst>
                                          <p:attrName>ppt_x</p:attrName>
                                        </p:attrNameLst>
                                      </p:cBhvr>
                                      <p:tavLst>
                                        <p:tav tm="0">
                                          <p:val>
                                            <p:strVal val="#ppt_x"/>
                                          </p:val>
                                        </p:tav>
                                        <p:tav tm="100000">
                                          <p:val>
                                            <p:strVal val="#ppt_x"/>
                                          </p:val>
                                        </p:tav>
                                      </p:tavLst>
                                    </p:anim>
                                    <p:anim calcmode="lin" valueType="num">
                                      <p:cBhvr additive="base">
                                        <p:cTn id="17" dur="500" fill="hold"/>
                                        <p:tgtEl>
                                          <p:spTgt spid="9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500" fill="hold"/>
                                        <p:tgtEl>
                                          <p:spTgt spid="95"/>
                                        </p:tgtEl>
                                        <p:attrNameLst>
                                          <p:attrName>ppt_x</p:attrName>
                                        </p:attrNameLst>
                                      </p:cBhvr>
                                      <p:tavLst>
                                        <p:tav tm="0">
                                          <p:val>
                                            <p:strVal val="#ppt_x"/>
                                          </p:val>
                                        </p:tav>
                                        <p:tav tm="100000">
                                          <p:val>
                                            <p:strVal val="#ppt_x"/>
                                          </p:val>
                                        </p:tav>
                                      </p:tavLst>
                                    </p:anim>
                                    <p:anim calcmode="lin" valueType="num">
                                      <p:cBhvr additive="base">
                                        <p:cTn id="21" dur="500" fill="hold"/>
                                        <p:tgtEl>
                                          <p:spTgt spid="9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96"/>
                                        </p:tgtEl>
                                        <p:attrNameLst>
                                          <p:attrName>style.visibility</p:attrName>
                                        </p:attrNameLst>
                                      </p:cBhvr>
                                      <p:to>
                                        <p:strVal val="visible"/>
                                      </p:to>
                                    </p:set>
                                    <p:anim calcmode="lin" valueType="num">
                                      <p:cBhvr additive="base">
                                        <p:cTn id="25" dur="500" fill="hold"/>
                                        <p:tgtEl>
                                          <p:spTgt spid="96"/>
                                        </p:tgtEl>
                                        <p:attrNameLst>
                                          <p:attrName>ppt_x</p:attrName>
                                        </p:attrNameLst>
                                      </p:cBhvr>
                                      <p:tavLst>
                                        <p:tav tm="0">
                                          <p:val>
                                            <p:strVal val="#ppt_x"/>
                                          </p:val>
                                        </p:tav>
                                        <p:tav tm="100000">
                                          <p:val>
                                            <p:strVal val="#ppt_x"/>
                                          </p:val>
                                        </p:tav>
                                      </p:tavLst>
                                    </p:anim>
                                    <p:anim calcmode="lin" valueType="num">
                                      <p:cBhvr additive="base">
                                        <p:cTn id="26" dur="500" fill="hold"/>
                                        <p:tgtEl>
                                          <p:spTgt spid="96"/>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89"/>
                                        </p:tgtEl>
                                        <p:attrNameLst>
                                          <p:attrName>style.visibility</p:attrName>
                                        </p:attrNameLst>
                                      </p:cBhvr>
                                      <p:to>
                                        <p:strVal val="visible"/>
                                      </p:to>
                                    </p:set>
                                    <p:anim calcmode="lin" valueType="num">
                                      <p:cBhvr additive="base">
                                        <p:cTn id="30" dur="500" fill="hold"/>
                                        <p:tgtEl>
                                          <p:spTgt spid="89"/>
                                        </p:tgtEl>
                                        <p:attrNameLst>
                                          <p:attrName>ppt_x</p:attrName>
                                        </p:attrNameLst>
                                      </p:cBhvr>
                                      <p:tavLst>
                                        <p:tav tm="0">
                                          <p:val>
                                            <p:strVal val="#ppt_x"/>
                                          </p:val>
                                        </p:tav>
                                        <p:tav tm="100000">
                                          <p:val>
                                            <p:strVal val="#ppt_x"/>
                                          </p:val>
                                        </p:tav>
                                      </p:tavLst>
                                    </p:anim>
                                    <p:anim calcmode="lin" valueType="num">
                                      <p:cBhvr additive="base">
                                        <p:cTn id="31"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86" grpId="0" animBg="1"/>
      <p:bldP spid="87" grpId="0"/>
      <p:bldP spid="89" grpId="0"/>
      <p:bldP spid="94" grpId="0" animBg="1"/>
      <p:bldP spid="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C4A0B27-FDEB-C344-B1DA-9587A3F08F41}"/>
              </a:ext>
            </a:extLst>
          </p:cNvPr>
          <p:cNvSpPr/>
          <p:nvPr/>
        </p:nvSpPr>
        <p:spPr>
          <a:xfrm>
            <a:off x="1" y="0"/>
            <a:ext cx="2384184" cy="6858000"/>
          </a:xfrm>
          <a:prstGeom prst="rect">
            <a:avLst/>
          </a:prstGeom>
          <a:gradFill flip="none" rotWithShape="1">
            <a:gsLst>
              <a:gs pos="100000">
                <a:schemeClr val="accent2">
                  <a:lumMod val="98609"/>
                  <a:lumOff val="1391"/>
                </a:schemeClr>
              </a:gs>
              <a:gs pos="0">
                <a:srgbClr val="92D05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defTabSz="914377">
              <a:defRPr/>
            </a:pPr>
            <a:endParaRPr lang="en-ID" sz="1800" dirty="0">
              <a:solidFill>
                <a:prstClr val="white"/>
              </a:solidFill>
              <a:latin typeface="Open Sans" panose="020B0606030504020204" pitchFamily="34" charset="0"/>
            </a:endParaRPr>
          </a:p>
        </p:txBody>
      </p:sp>
      <p:sp>
        <p:nvSpPr>
          <p:cNvPr id="610" name="Shape 610"/>
          <p:cNvSpPr/>
          <p:nvPr/>
        </p:nvSpPr>
        <p:spPr>
          <a:xfrm>
            <a:off x="1157364" y="2301751"/>
            <a:ext cx="0" cy="4556251"/>
          </a:xfrm>
          <a:prstGeom prst="line">
            <a:avLst/>
          </a:prstGeom>
          <a:ln w="25400">
            <a:solidFill>
              <a:srgbClr val="FFFFFF"/>
            </a:solidFill>
            <a:miter lim="400000"/>
          </a:ln>
        </p:spPr>
        <p:txBody>
          <a:bodyPr lIns="0" tIns="0" rIns="0" bIns="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defRPr sz="3200"/>
            </a:pPr>
            <a:endParaRPr sz="1600"/>
          </a:p>
        </p:txBody>
      </p:sp>
      <p:sp>
        <p:nvSpPr>
          <p:cNvPr id="614" name="Shape 614"/>
          <p:cNvSpPr/>
          <p:nvPr/>
        </p:nvSpPr>
        <p:spPr>
          <a:xfrm>
            <a:off x="1157364" y="0"/>
            <a:ext cx="0" cy="1054763"/>
          </a:xfrm>
          <a:prstGeom prst="line">
            <a:avLst/>
          </a:prstGeom>
          <a:ln w="25400">
            <a:solidFill>
              <a:srgbClr val="FFFFFF"/>
            </a:solidFill>
            <a:miter lim="400000"/>
          </a:ln>
        </p:spPr>
        <p:txBody>
          <a:bodyPr lIns="0" tIns="0" rIns="0" bIns="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defRPr sz="3200"/>
            </a:pPr>
            <a:endParaRPr sz="1600"/>
          </a:p>
        </p:txBody>
      </p:sp>
      <p:sp>
        <p:nvSpPr>
          <p:cNvPr id="15" name="Content Placeholder 2">
            <a:extLst>
              <a:ext uri="{FF2B5EF4-FFF2-40B4-BE49-F238E27FC236}">
                <a16:creationId xmlns:a16="http://schemas.microsoft.com/office/drawing/2014/main" id="{FB1466E5-D714-C349-A078-F389E0BA70B1}"/>
              </a:ext>
            </a:extLst>
          </p:cNvPr>
          <p:cNvSpPr txBox="1">
            <a:spLocks/>
          </p:cNvSpPr>
          <p:nvPr/>
        </p:nvSpPr>
        <p:spPr>
          <a:xfrm>
            <a:off x="3195293" y="297219"/>
            <a:ext cx="8793508" cy="6179781"/>
          </a:xfrm>
          <a:prstGeom prst="rect">
            <a:avLst/>
          </a:prstGeom>
        </p:spPr>
        <p:txBody>
          <a:bodyPr>
            <a:normAutofit fontScale="77500" lnSpcReduction="20000"/>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lvl="0" indent="0">
              <a:buNone/>
              <a:defRPr/>
            </a:pPr>
            <a:r>
              <a:rPr lang="en-US" altLang="en-US" sz="3200" dirty="0">
                <a:solidFill>
                  <a:schemeClr val="accent1"/>
                </a:solidFill>
                <a:latin typeface="Nunito SemiBold" pitchFamily="2" charset="77"/>
              </a:rPr>
              <a:t>Permissible Provider Activities</a:t>
            </a:r>
          </a:p>
          <a:p>
            <a:pPr marL="0" indent="0" defTabSz="914377">
              <a:lnSpc>
                <a:spcPct val="120000"/>
              </a:lnSpc>
              <a:buClr>
                <a:srgbClr val="009F00"/>
              </a:buClr>
              <a:buSzTx/>
              <a:buNone/>
              <a:defRPr/>
            </a:pPr>
            <a:endParaRPr lang="en-US" sz="1867" dirty="0">
              <a:solidFill>
                <a:srgbClr val="E7E6E6">
                  <a:lumMod val="25000"/>
                </a:srgbClr>
              </a:solidFill>
              <a:latin typeface="Nunito" pitchFamily="2" charset="77"/>
              <a:ea typeface="Open Sans Light" panose="020B0306030504020204" pitchFamily="34" charset="0"/>
              <a:cs typeface="Open Sans Light" panose="020B0306030504020204" pitchFamily="34" charset="0"/>
            </a:endParaRPr>
          </a:p>
          <a:p>
            <a:pPr marL="0" indent="0" defTabSz="914377">
              <a:lnSpc>
                <a:spcPct val="120000"/>
              </a:lnSpc>
              <a:buClr>
                <a:schemeClr val="bg1"/>
              </a:buClr>
              <a:buSzTx/>
              <a:buNone/>
              <a:defRPr/>
            </a:pPr>
            <a: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t>Distributing unaltered, printed materials created by CMS, such as “Medicare &amp; You” handbook.</a:t>
            </a:r>
            <a:b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br>
            <a:endPar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endParaRPr>
          </a:p>
          <a:p>
            <a:pPr marL="0" indent="0" defTabSz="914377">
              <a:lnSpc>
                <a:spcPct val="120000"/>
              </a:lnSpc>
              <a:buClr>
                <a:schemeClr val="bg1"/>
              </a:buClr>
              <a:buSzTx/>
              <a:buNone/>
              <a:defRPr/>
            </a:pPr>
            <a: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t>Providing the names of Plans/Part D sponsors with which they contract and/or participate.</a:t>
            </a:r>
            <a:b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br>
            <a:endPar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endParaRPr>
          </a:p>
          <a:p>
            <a:pPr marL="0" indent="0" defTabSz="914377">
              <a:lnSpc>
                <a:spcPct val="120000"/>
              </a:lnSpc>
              <a:buClr>
                <a:schemeClr val="bg1"/>
              </a:buClr>
              <a:buSzTx/>
              <a:buNone/>
              <a:defRPr/>
            </a:pPr>
            <a: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t>Answering questions or discussing the merits of a plan or plans, including cost sharing </a:t>
            </a:r>
            <a:b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br>
            <a: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t>and benefit information.</a:t>
            </a:r>
            <a:b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br>
            <a:endPar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endParaRPr>
          </a:p>
          <a:p>
            <a:pPr marL="0" indent="0" defTabSz="914377">
              <a:lnSpc>
                <a:spcPct val="120000"/>
              </a:lnSpc>
              <a:buClr>
                <a:schemeClr val="bg1"/>
              </a:buClr>
              <a:buSzTx/>
              <a:buNone/>
              <a:defRPr/>
            </a:pPr>
            <a: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t>Referring patients to other sources of information such as State Health Insurance.</a:t>
            </a:r>
            <a:b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br>
            <a:endPar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endParaRPr>
          </a:p>
          <a:p>
            <a:pPr marL="0" indent="0" defTabSz="914377">
              <a:lnSpc>
                <a:spcPct val="120000"/>
              </a:lnSpc>
              <a:buClr>
                <a:schemeClr val="bg1"/>
              </a:buClr>
              <a:buSzTx/>
              <a:buNone/>
              <a:defRPr/>
            </a:pPr>
            <a: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t>Referring patients to Plan marketing materials available in common areas.</a:t>
            </a:r>
            <a:b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br>
            <a:endPar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endParaRPr>
          </a:p>
          <a:p>
            <a:pPr marL="0" indent="0" defTabSz="914377">
              <a:lnSpc>
                <a:spcPct val="120000"/>
              </a:lnSpc>
              <a:buClr>
                <a:schemeClr val="bg1"/>
              </a:buClr>
              <a:buSzTx/>
              <a:buNone/>
              <a:defRPr/>
            </a:pPr>
            <a: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t>Educational outreach to Medicare beneficiary to make aware of available plans and services</a:t>
            </a:r>
          </a:p>
          <a:p>
            <a:pPr marL="0" indent="0" defTabSz="914377">
              <a:lnSpc>
                <a:spcPct val="120000"/>
              </a:lnSpc>
              <a:buClr>
                <a:schemeClr val="bg1"/>
              </a:buClr>
              <a:buSzTx/>
              <a:buNone/>
              <a:defRPr/>
            </a:pPr>
            <a:endPar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endParaRPr>
          </a:p>
          <a:p>
            <a:pPr marL="0" indent="0" defTabSz="914377">
              <a:lnSpc>
                <a:spcPct val="120000"/>
              </a:lnSpc>
              <a:buClr>
                <a:schemeClr val="bg1"/>
              </a:buClr>
              <a:buSzTx/>
              <a:buNone/>
              <a:defRPr/>
            </a:pPr>
            <a: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t>Mail affiliation letters to current patients.</a:t>
            </a:r>
          </a:p>
          <a:p>
            <a:pPr marL="0" indent="0" defTabSz="914377">
              <a:lnSpc>
                <a:spcPct val="120000"/>
              </a:lnSpc>
              <a:buClr>
                <a:schemeClr val="bg1"/>
              </a:buClr>
              <a:buSzTx/>
              <a:buNone/>
              <a:defRPr/>
            </a:pPr>
            <a:endPar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endParaRPr>
          </a:p>
          <a:p>
            <a:pPr marL="0" indent="0" defTabSz="914377">
              <a:lnSpc>
                <a:spcPct val="120000"/>
              </a:lnSpc>
              <a:buClr>
                <a:schemeClr val="bg1"/>
              </a:buClr>
              <a:buSzTx/>
              <a:buNone/>
              <a:defRPr/>
            </a:pPr>
            <a: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t>Refer patients to agents to learn more about their options.</a:t>
            </a:r>
          </a:p>
          <a:p>
            <a:pPr marL="0" indent="0" defTabSz="914377">
              <a:lnSpc>
                <a:spcPct val="120000"/>
              </a:lnSpc>
              <a:buClr>
                <a:schemeClr val="bg1"/>
              </a:buClr>
              <a:buSzTx/>
              <a:buNone/>
              <a:defRPr/>
            </a:pPr>
            <a:endPar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endParaRPr>
          </a:p>
          <a:p>
            <a:pPr marL="0" indent="0" defTabSz="914377">
              <a:lnSpc>
                <a:spcPct val="120000"/>
              </a:lnSpc>
              <a:buClr>
                <a:schemeClr val="bg1"/>
              </a:buClr>
              <a:buSzTx/>
              <a:buNone/>
              <a:defRPr/>
            </a:pPr>
            <a: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t>Providing information and assistance in applying for the Low-Income Subsidy.</a:t>
            </a:r>
            <a:b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br>
            <a:endPar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endParaRPr>
          </a:p>
          <a:p>
            <a:pPr marL="0" indent="0" defTabSz="914377">
              <a:lnSpc>
                <a:spcPct val="120000"/>
              </a:lnSpc>
              <a:buClr>
                <a:schemeClr val="bg1"/>
              </a:buClr>
              <a:buSzTx/>
              <a:buNone/>
              <a:defRPr/>
            </a:pPr>
            <a:endPar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endParaRPr>
          </a:p>
          <a:p>
            <a:pPr marL="0" indent="0" defTabSz="914377">
              <a:lnSpc>
                <a:spcPct val="120000"/>
              </a:lnSpc>
              <a:buClr>
                <a:schemeClr val="bg1"/>
              </a:buClr>
              <a:buSzTx/>
              <a:buNone/>
              <a:defRPr/>
            </a:pPr>
            <a: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t>Make available, distribute, and display communication materials, </a:t>
            </a:r>
            <a:b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br>
            <a: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t>including in areas where care is being delivered.</a:t>
            </a:r>
            <a:b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br>
            <a:endPar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endParaRPr>
          </a:p>
          <a:p>
            <a:pPr marL="0" indent="0" defTabSz="914377">
              <a:lnSpc>
                <a:spcPct val="120000"/>
              </a:lnSpc>
              <a:buClr>
                <a:schemeClr val="bg1"/>
              </a:buClr>
              <a:buSzTx/>
              <a:buNone/>
              <a:defRPr/>
            </a:pPr>
            <a:endPar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endParaRPr>
          </a:p>
          <a:p>
            <a:pPr marL="0" indent="0" defTabSz="914377">
              <a:lnSpc>
                <a:spcPct val="120000"/>
              </a:lnSpc>
              <a:buClr>
                <a:schemeClr val="bg1"/>
              </a:buClr>
              <a:buSzTx/>
              <a:buNone/>
              <a:defRPr/>
            </a:pPr>
            <a: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t>Provide or make available plan marketing materials &amp; enrollment forms outside </a:t>
            </a:r>
            <a:b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br>
            <a: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t>of the areas where care is delivered </a:t>
            </a:r>
            <a:r>
              <a:rPr lang="en-US" sz="1467" i="1"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t>(such as common entryways, vestibules, hospital </a:t>
            </a:r>
            <a:br>
              <a:rPr lang="en-US" sz="1467" i="1"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br>
            <a:r>
              <a:rPr lang="en-US" sz="1467" i="1"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t>or nursing home cafeterias, and community, recreational or conference rooms).</a:t>
            </a:r>
          </a:p>
          <a:p>
            <a:pPr defTabSz="914377">
              <a:lnSpc>
                <a:spcPct val="120000"/>
              </a:lnSpc>
              <a:spcBef>
                <a:spcPct val="20000"/>
              </a:spcBef>
              <a:buClr>
                <a:schemeClr val="bg1"/>
              </a:buClr>
              <a:buSzTx/>
              <a:buFont typeface="Calibri" panose="020F0502020204030204" pitchFamily="34" charset="0"/>
              <a:buChar char="↘"/>
              <a:defRPr/>
            </a:pPr>
            <a:endParaRPr lang="en-US" sz="1800" dirty="0">
              <a:latin typeface="Nunito" pitchFamily="2" charset="77"/>
              <a:ea typeface="Open Sans Light" panose="020B0306030504020204" pitchFamily="34" charset="0"/>
              <a:cs typeface="Open Sans Light" panose="020B0306030504020204" pitchFamily="34" charset="0"/>
            </a:endParaRPr>
          </a:p>
          <a:p>
            <a:pPr marL="0" indent="0" defTabSz="410755">
              <a:buNone/>
              <a:defRPr/>
            </a:pPr>
            <a:endParaRPr lang="en-US" sz="1800" dirty="0">
              <a:solidFill>
                <a:prstClr val="black"/>
              </a:solidFill>
              <a:latin typeface="Nunito" pitchFamily="2" charset="77"/>
              <a:ea typeface="Open Sans Light" panose="020B0306030504020204" pitchFamily="34" charset="0"/>
              <a:cs typeface="Open Sans Light" panose="020B0306030504020204" pitchFamily="34" charset="0"/>
            </a:endParaRPr>
          </a:p>
        </p:txBody>
      </p:sp>
      <p:grpSp>
        <p:nvGrpSpPr>
          <p:cNvPr id="2" name="Group 1">
            <a:extLst>
              <a:ext uri="{FF2B5EF4-FFF2-40B4-BE49-F238E27FC236}">
                <a16:creationId xmlns:a16="http://schemas.microsoft.com/office/drawing/2014/main" id="{BA7B0636-AF9F-4A48-9483-EF9C41022BAB}"/>
              </a:ext>
            </a:extLst>
          </p:cNvPr>
          <p:cNvGrpSpPr/>
          <p:nvPr/>
        </p:nvGrpSpPr>
        <p:grpSpPr>
          <a:xfrm>
            <a:off x="2792808" y="881071"/>
            <a:ext cx="258705" cy="2166032"/>
            <a:chOff x="1982591" y="989383"/>
            <a:chExt cx="151007" cy="1316875"/>
          </a:xfrm>
          <a:solidFill>
            <a:srgbClr val="00B050"/>
          </a:solidFill>
        </p:grpSpPr>
        <p:sp>
          <p:nvSpPr>
            <p:cNvPr id="26" name="Shape 2539">
              <a:extLst>
                <a:ext uri="{FF2B5EF4-FFF2-40B4-BE49-F238E27FC236}">
                  <a16:creationId xmlns:a16="http://schemas.microsoft.com/office/drawing/2014/main" id="{59CEE7AF-BC0A-D94A-8FD4-45DD02F2CA49}"/>
                </a:ext>
              </a:extLst>
            </p:cNvPr>
            <p:cNvSpPr/>
            <p:nvPr/>
          </p:nvSpPr>
          <p:spPr>
            <a:xfrm>
              <a:off x="2010032" y="989383"/>
              <a:ext cx="123566" cy="12789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00B050"/>
            </a:solidFill>
            <a:ln w="19050">
              <a:solidFill>
                <a:srgbClr val="00B050"/>
              </a:solidFill>
              <a:miter lim="400000"/>
            </a:ln>
          </p:spPr>
          <p:txBody>
            <a:bodyPr lIns="50800" tIns="50800" rIns="50800" bIns="5080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dirty="0"/>
            </a:p>
          </p:txBody>
        </p:sp>
        <p:sp>
          <p:nvSpPr>
            <p:cNvPr id="27" name="Shape 2539">
              <a:extLst>
                <a:ext uri="{FF2B5EF4-FFF2-40B4-BE49-F238E27FC236}">
                  <a16:creationId xmlns:a16="http://schemas.microsoft.com/office/drawing/2014/main" id="{01571682-1178-944A-9B34-C16CE429C6D1}"/>
                </a:ext>
              </a:extLst>
            </p:cNvPr>
            <p:cNvSpPr/>
            <p:nvPr/>
          </p:nvSpPr>
          <p:spPr>
            <a:xfrm>
              <a:off x="2000921" y="1288528"/>
              <a:ext cx="112034" cy="14647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9050">
              <a:solidFill>
                <a:srgbClr val="00B050"/>
              </a:solidFill>
              <a:miter lim="400000"/>
            </a:ln>
          </p:spPr>
          <p:txBody>
            <a:bodyPr lIns="50800" tIns="50800" rIns="50800" bIns="5080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dirty="0"/>
            </a:p>
          </p:txBody>
        </p:sp>
        <p:sp>
          <p:nvSpPr>
            <p:cNvPr id="28" name="Shape 2539">
              <a:extLst>
                <a:ext uri="{FF2B5EF4-FFF2-40B4-BE49-F238E27FC236}">
                  <a16:creationId xmlns:a16="http://schemas.microsoft.com/office/drawing/2014/main" id="{7A6B9B06-CB4D-8248-AE97-5968BDBF7771}"/>
                </a:ext>
              </a:extLst>
            </p:cNvPr>
            <p:cNvSpPr/>
            <p:nvPr/>
          </p:nvSpPr>
          <p:spPr>
            <a:xfrm>
              <a:off x="2000920" y="1574396"/>
              <a:ext cx="122834" cy="15816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9050">
              <a:solidFill>
                <a:srgbClr val="00B050"/>
              </a:solidFill>
              <a:miter lim="400000"/>
            </a:ln>
          </p:spPr>
          <p:txBody>
            <a:bodyPr lIns="50800" tIns="50800" rIns="50800" bIns="5080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dirty="0"/>
            </a:p>
          </p:txBody>
        </p:sp>
        <p:sp>
          <p:nvSpPr>
            <p:cNvPr id="32" name="Shape 2539">
              <a:extLst>
                <a:ext uri="{FF2B5EF4-FFF2-40B4-BE49-F238E27FC236}">
                  <a16:creationId xmlns:a16="http://schemas.microsoft.com/office/drawing/2014/main" id="{814AF3A9-FE54-8348-A3F9-295C771E6F47}"/>
                </a:ext>
              </a:extLst>
            </p:cNvPr>
            <p:cNvSpPr/>
            <p:nvPr/>
          </p:nvSpPr>
          <p:spPr>
            <a:xfrm>
              <a:off x="1982591" y="1877222"/>
              <a:ext cx="130363" cy="185219"/>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9050">
              <a:solidFill>
                <a:srgbClr val="00B050"/>
              </a:solidFill>
              <a:miter lim="400000"/>
            </a:ln>
          </p:spPr>
          <p:txBody>
            <a:bodyPr lIns="50800" tIns="50800" rIns="50800" bIns="5080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dirty="0"/>
            </a:p>
          </p:txBody>
        </p:sp>
        <p:sp>
          <p:nvSpPr>
            <p:cNvPr id="33" name="Shape 2539">
              <a:extLst>
                <a:ext uri="{FF2B5EF4-FFF2-40B4-BE49-F238E27FC236}">
                  <a16:creationId xmlns:a16="http://schemas.microsoft.com/office/drawing/2014/main" id="{7FD7427A-5BC3-2B4C-BFB9-DC1D7DFE934A}"/>
                </a:ext>
              </a:extLst>
            </p:cNvPr>
            <p:cNvSpPr/>
            <p:nvPr/>
          </p:nvSpPr>
          <p:spPr>
            <a:xfrm>
              <a:off x="1990255" y="2121039"/>
              <a:ext cx="130363" cy="185219"/>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9050">
              <a:solidFill>
                <a:srgbClr val="00B050"/>
              </a:solidFill>
              <a:miter lim="400000"/>
            </a:ln>
          </p:spPr>
          <p:txBody>
            <a:bodyPr lIns="50800" tIns="50800" rIns="50800" bIns="5080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dirty="0"/>
            </a:p>
          </p:txBody>
        </p:sp>
      </p:grpSp>
      <p:sp>
        <p:nvSpPr>
          <p:cNvPr id="17" name="Shape 2540">
            <a:extLst>
              <a:ext uri="{FF2B5EF4-FFF2-40B4-BE49-F238E27FC236}">
                <a16:creationId xmlns:a16="http://schemas.microsoft.com/office/drawing/2014/main" id="{6319948F-3A10-164C-93A8-3A66531C88DC}"/>
              </a:ext>
            </a:extLst>
          </p:cNvPr>
          <p:cNvSpPr/>
          <p:nvPr/>
        </p:nvSpPr>
        <p:spPr>
          <a:xfrm>
            <a:off x="531424" y="1049872"/>
            <a:ext cx="1251880" cy="125188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50800" tIns="50800" rIns="50800" bIns="5080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ndParaRPr>
          </a:p>
        </p:txBody>
      </p:sp>
      <p:pic>
        <p:nvPicPr>
          <p:cNvPr id="18" name="Picture 17" descr="A picture containing text, sign&#10;&#10;Description automatically generated">
            <a:extLst>
              <a:ext uri="{FF2B5EF4-FFF2-40B4-BE49-F238E27FC236}">
                <a16:creationId xmlns:a16="http://schemas.microsoft.com/office/drawing/2014/main" id="{7C620595-7987-2142-A509-7A0D59E36C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69601" y="279400"/>
            <a:ext cx="961785" cy="559499"/>
          </a:xfrm>
          <a:prstGeom prst="rect">
            <a:avLst/>
          </a:prstGeom>
        </p:spPr>
      </p:pic>
      <p:sp>
        <p:nvSpPr>
          <p:cNvPr id="20" name="Shape 2539">
            <a:extLst>
              <a:ext uri="{FF2B5EF4-FFF2-40B4-BE49-F238E27FC236}">
                <a16:creationId xmlns:a16="http://schemas.microsoft.com/office/drawing/2014/main" id="{7FD7427A-5BC3-2B4C-BFB9-DC1D7DFE934A}"/>
              </a:ext>
            </a:extLst>
          </p:cNvPr>
          <p:cNvSpPr/>
          <p:nvPr/>
        </p:nvSpPr>
        <p:spPr>
          <a:xfrm>
            <a:off x="2773656" y="3218978"/>
            <a:ext cx="223339" cy="304653"/>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00B050"/>
          </a:solidFill>
          <a:ln w="19050">
            <a:solidFill>
              <a:srgbClr val="00B050"/>
            </a:solidFill>
            <a:miter lim="400000"/>
          </a:ln>
        </p:spPr>
        <p:txBody>
          <a:bodyPr lIns="50800" tIns="50800" rIns="50800" bIns="5080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dirty="0"/>
          </a:p>
        </p:txBody>
      </p:sp>
      <p:sp>
        <p:nvSpPr>
          <p:cNvPr id="21" name="Shape 2539">
            <a:extLst>
              <a:ext uri="{FF2B5EF4-FFF2-40B4-BE49-F238E27FC236}">
                <a16:creationId xmlns:a16="http://schemas.microsoft.com/office/drawing/2014/main" id="{7FD7427A-5BC3-2B4C-BFB9-DC1D7DFE934A}"/>
              </a:ext>
            </a:extLst>
          </p:cNvPr>
          <p:cNvSpPr/>
          <p:nvPr/>
        </p:nvSpPr>
        <p:spPr>
          <a:xfrm>
            <a:off x="2786785" y="3654588"/>
            <a:ext cx="223339" cy="304653"/>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00B050"/>
          </a:solidFill>
          <a:ln w="19050">
            <a:solidFill>
              <a:srgbClr val="00B050"/>
            </a:solidFill>
            <a:miter lim="400000"/>
          </a:ln>
        </p:spPr>
        <p:txBody>
          <a:bodyPr lIns="50800" tIns="50800" rIns="50800" bIns="5080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dirty="0"/>
          </a:p>
        </p:txBody>
      </p:sp>
      <p:sp>
        <p:nvSpPr>
          <p:cNvPr id="22" name="Shape 2539">
            <a:extLst>
              <a:ext uri="{FF2B5EF4-FFF2-40B4-BE49-F238E27FC236}">
                <a16:creationId xmlns:a16="http://schemas.microsoft.com/office/drawing/2014/main" id="{7FD7427A-5BC3-2B4C-BFB9-DC1D7DFE934A}"/>
              </a:ext>
            </a:extLst>
          </p:cNvPr>
          <p:cNvSpPr/>
          <p:nvPr/>
        </p:nvSpPr>
        <p:spPr>
          <a:xfrm>
            <a:off x="2785503" y="4085196"/>
            <a:ext cx="223339" cy="304653"/>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00B050"/>
          </a:solidFill>
          <a:ln w="19050">
            <a:solidFill>
              <a:srgbClr val="00B050"/>
            </a:solidFill>
            <a:miter lim="400000"/>
          </a:ln>
        </p:spPr>
        <p:txBody>
          <a:bodyPr lIns="50800" tIns="50800" rIns="50800" bIns="5080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dirty="0"/>
          </a:p>
        </p:txBody>
      </p:sp>
      <p:sp>
        <p:nvSpPr>
          <p:cNvPr id="23" name="Shape 2539">
            <a:extLst>
              <a:ext uri="{FF2B5EF4-FFF2-40B4-BE49-F238E27FC236}">
                <a16:creationId xmlns:a16="http://schemas.microsoft.com/office/drawing/2014/main" id="{7FD7427A-5BC3-2B4C-BFB9-DC1D7DFE934A}"/>
              </a:ext>
            </a:extLst>
          </p:cNvPr>
          <p:cNvSpPr/>
          <p:nvPr/>
        </p:nvSpPr>
        <p:spPr>
          <a:xfrm>
            <a:off x="2765085" y="4491818"/>
            <a:ext cx="223339" cy="304653"/>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00B050"/>
          </a:solidFill>
          <a:ln w="19050">
            <a:solidFill>
              <a:srgbClr val="00B050"/>
            </a:solidFill>
            <a:miter lim="400000"/>
          </a:ln>
        </p:spPr>
        <p:txBody>
          <a:bodyPr lIns="50800" tIns="50800" rIns="50800" bIns="5080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dirty="0"/>
          </a:p>
        </p:txBody>
      </p:sp>
      <p:sp>
        <p:nvSpPr>
          <p:cNvPr id="24" name="Shape 2539">
            <a:extLst>
              <a:ext uri="{FF2B5EF4-FFF2-40B4-BE49-F238E27FC236}">
                <a16:creationId xmlns:a16="http://schemas.microsoft.com/office/drawing/2014/main" id="{7FD7427A-5BC3-2B4C-BFB9-DC1D7DFE934A}"/>
              </a:ext>
            </a:extLst>
          </p:cNvPr>
          <p:cNvSpPr/>
          <p:nvPr/>
        </p:nvSpPr>
        <p:spPr>
          <a:xfrm>
            <a:off x="2775635" y="5113248"/>
            <a:ext cx="223339" cy="304653"/>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00B050"/>
          </a:solidFill>
          <a:ln w="19050">
            <a:solidFill>
              <a:srgbClr val="00B050"/>
            </a:solidFill>
            <a:miter lim="400000"/>
          </a:ln>
        </p:spPr>
        <p:txBody>
          <a:bodyPr lIns="50800" tIns="50800" rIns="50800" bIns="5080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dirty="0"/>
          </a:p>
        </p:txBody>
      </p:sp>
      <p:sp>
        <p:nvSpPr>
          <p:cNvPr id="25" name="Shape 2539">
            <a:extLst>
              <a:ext uri="{FF2B5EF4-FFF2-40B4-BE49-F238E27FC236}">
                <a16:creationId xmlns:a16="http://schemas.microsoft.com/office/drawing/2014/main" id="{7FD7427A-5BC3-2B4C-BFB9-DC1D7DFE934A}"/>
              </a:ext>
            </a:extLst>
          </p:cNvPr>
          <p:cNvSpPr/>
          <p:nvPr/>
        </p:nvSpPr>
        <p:spPr>
          <a:xfrm>
            <a:off x="2785503" y="5858295"/>
            <a:ext cx="223339" cy="304653"/>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00B050"/>
          </a:solidFill>
          <a:ln w="19050">
            <a:solidFill>
              <a:srgbClr val="00B050"/>
            </a:solidFill>
            <a:miter lim="400000"/>
          </a:ln>
        </p:spPr>
        <p:txBody>
          <a:bodyPr lIns="50800" tIns="50800" rIns="50800" bIns="5080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dirty="0"/>
          </a:p>
        </p:txBody>
      </p:sp>
    </p:spTree>
    <p:extLst>
      <p:ext uri="{BB962C8B-B14F-4D97-AF65-F5344CB8AC3E}">
        <p14:creationId xmlns:p14="http://schemas.microsoft.com/office/powerpoint/2010/main" val="364713949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p:tmAbs val="0"/>
                                  </p:iterate>
                                  <p:childTnLst>
                                    <p:set>
                                      <p:cBhvr>
                                        <p:cTn id="6" dur="1" fill="hold">
                                          <p:stCondLst>
                                            <p:cond delay="0"/>
                                          </p:stCondLst>
                                        </p:cTn>
                                        <p:tgtEl>
                                          <p:spTgt spid="614"/>
                                        </p:tgtEl>
                                        <p:attrNameLst>
                                          <p:attrName>style.visibility</p:attrName>
                                        </p:attrNameLst>
                                      </p:cBhvr>
                                      <p:to>
                                        <p:strVal val="visible"/>
                                      </p:to>
                                    </p:set>
                                    <p:animEffect transition="in" filter="wipe(up)">
                                      <p:cBhvr>
                                        <p:cTn id="7" dur="500"/>
                                        <p:tgtEl>
                                          <p:spTgt spid="6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childTnLst>
                          </p:cTn>
                        </p:par>
                        <p:par>
                          <p:cTn id="11" fill="hold">
                            <p:stCondLst>
                              <p:cond delay="500"/>
                            </p:stCondLst>
                            <p:childTnLst>
                              <p:par>
                                <p:cTn id="12" presetID="22" presetClass="entr" presetSubtype="1" fill="hold" grpId="0" nodeType="afterEffect">
                                  <p:stCondLst>
                                    <p:cond delay="0"/>
                                  </p:stCondLst>
                                  <p:iterate>
                                    <p:tmAbs val="0"/>
                                  </p:iterate>
                                  <p:childTnLst>
                                    <p:set>
                                      <p:cBhvr>
                                        <p:cTn id="13" fill="hold"/>
                                        <p:tgtEl>
                                          <p:spTgt spid="610"/>
                                        </p:tgtEl>
                                        <p:attrNameLst>
                                          <p:attrName>style.visibility</p:attrName>
                                        </p:attrNameLst>
                                      </p:cBhvr>
                                      <p:to>
                                        <p:strVal val="visible"/>
                                      </p:to>
                                    </p:set>
                                    <p:animEffect transition="in" filter="wipe(up)">
                                      <p:cBhvr>
                                        <p:cTn id="14" dur="500"/>
                                        <p:tgtEl>
                                          <p:spTgt spid="610"/>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 grpId="0" animBg="1" advAuto="0"/>
      <p:bldP spid="614" grpId="0" animBg="1" advAuto="0"/>
      <p:bldP spid="15"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605">
            <a:extLst>
              <a:ext uri="{FF2B5EF4-FFF2-40B4-BE49-F238E27FC236}">
                <a16:creationId xmlns:a16="http://schemas.microsoft.com/office/drawing/2014/main" id="{B21D4C36-ECF1-F147-B8F6-18F35D3A83E1}"/>
              </a:ext>
            </a:extLst>
          </p:cNvPr>
          <p:cNvSpPr/>
          <p:nvPr/>
        </p:nvSpPr>
        <p:spPr>
          <a:xfrm>
            <a:off x="1" y="0"/>
            <a:ext cx="2336796" cy="6858000"/>
          </a:xfrm>
          <a:prstGeom prst="rect">
            <a:avLst/>
          </a:prstGeom>
          <a:gradFill>
            <a:gsLst>
              <a:gs pos="0">
                <a:srgbClr val="FF0000"/>
              </a:gs>
              <a:gs pos="69000">
                <a:schemeClr val="accent4">
                  <a:lumMod val="100000"/>
                </a:schemeClr>
              </a:gs>
            </a:gsLst>
            <a:lin ang="8100000" scaled="1"/>
          </a:gradFill>
          <a:ln w="12700">
            <a:miter lim="400000"/>
          </a:ln>
        </p:spPr>
        <p:txBody>
          <a:bodyPr lIns="0" tIns="0" rIns="0" bIns="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defRPr sz="3200">
                <a:solidFill>
                  <a:srgbClr val="FFFFFF"/>
                </a:solidFill>
              </a:defRPr>
            </a:pPr>
            <a:endParaRPr sz="1600" dirty="0"/>
          </a:p>
        </p:txBody>
      </p:sp>
      <p:sp>
        <p:nvSpPr>
          <p:cNvPr id="610" name="Shape 610"/>
          <p:cNvSpPr/>
          <p:nvPr/>
        </p:nvSpPr>
        <p:spPr>
          <a:xfrm>
            <a:off x="1157364" y="2301751"/>
            <a:ext cx="0" cy="4556251"/>
          </a:xfrm>
          <a:prstGeom prst="line">
            <a:avLst/>
          </a:prstGeom>
          <a:ln w="25400">
            <a:solidFill>
              <a:srgbClr val="FFFFFF"/>
            </a:solidFill>
            <a:miter lim="400000"/>
          </a:ln>
        </p:spPr>
        <p:txBody>
          <a:bodyPr lIns="0" tIns="0" rIns="0" bIns="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defRPr sz="3200"/>
            </a:pPr>
            <a:endParaRPr sz="1600"/>
          </a:p>
        </p:txBody>
      </p:sp>
      <p:sp>
        <p:nvSpPr>
          <p:cNvPr id="614" name="Shape 614"/>
          <p:cNvSpPr/>
          <p:nvPr/>
        </p:nvSpPr>
        <p:spPr>
          <a:xfrm>
            <a:off x="1157364" y="0"/>
            <a:ext cx="0" cy="1054763"/>
          </a:xfrm>
          <a:prstGeom prst="line">
            <a:avLst/>
          </a:prstGeom>
          <a:ln w="25400">
            <a:solidFill>
              <a:srgbClr val="FFFFFF"/>
            </a:solidFill>
            <a:miter lim="400000"/>
          </a:ln>
        </p:spPr>
        <p:txBody>
          <a:bodyPr lIns="0" tIns="0" rIns="0" bIns="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defRPr sz="3200"/>
            </a:pPr>
            <a:endParaRPr sz="1600"/>
          </a:p>
        </p:txBody>
      </p:sp>
      <p:sp>
        <p:nvSpPr>
          <p:cNvPr id="15" name="Content Placeholder 2">
            <a:extLst>
              <a:ext uri="{FF2B5EF4-FFF2-40B4-BE49-F238E27FC236}">
                <a16:creationId xmlns:a16="http://schemas.microsoft.com/office/drawing/2014/main" id="{FB1466E5-D714-C349-A078-F389E0BA70B1}"/>
              </a:ext>
            </a:extLst>
          </p:cNvPr>
          <p:cNvSpPr txBox="1">
            <a:spLocks/>
          </p:cNvSpPr>
          <p:nvPr/>
        </p:nvSpPr>
        <p:spPr>
          <a:xfrm>
            <a:off x="2857928" y="381000"/>
            <a:ext cx="9130873" cy="6263563"/>
          </a:xfrm>
          <a:prstGeom prst="rect">
            <a:avLst/>
          </a:prstGeo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lvl="0" indent="0">
              <a:buNone/>
              <a:defRPr/>
            </a:pPr>
            <a:r>
              <a:rPr lang="en-US" altLang="en-US" sz="3200" dirty="0">
                <a:solidFill>
                  <a:schemeClr val="accent1"/>
                </a:solidFill>
                <a:latin typeface="Nunito SemiBold" pitchFamily="2" charset="77"/>
              </a:rPr>
              <a:t>Provider Activities NOT Allowed</a:t>
            </a:r>
          </a:p>
          <a:p>
            <a:pPr marL="0" indent="0" defTabSz="914377">
              <a:lnSpc>
                <a:spcPct val="120000"/>
              </a:lnSpc>
              <a:buClr>
                <a:srgbClr val="009F00"/>
              </a:buClr>
              <a:buSzTx/>
              <a:buNone/>
              <a:defRPr/>
            </a:pPr>
            <a:endParaRPr lang="en-US" sz="1867" dirty="0">
              <a:solidFill>
                <a:srgbClr val="E7E6E6">
                  <a:lumMod val="25000"/>
                </a:srgbClr>
              </a:solidFill>
              <a:latin typeface="Nunito" pitchFamily="2" charset="77"/>
              <a:ea typeface="Open Sans Light" panose="020B0306030504020204" pitchFamily="34" charset="0"/>
              <a:cs typeface="Open Sans Light" panose="020B0306030504020204" pitchFamily="34" charset="0"/>
            </a:endParaRPr>
          </a:p>
          <a:p>
            <a:pPr marL="0" indent="0" defTabSz="914377">
              <a:lnSpc>
                <a:spcPct val="120000"/>
              </a:lnSpc>
              <a:buClr>
                <a:schemeClr val="bg1"/>
              </a:buClr>
              <a:buSzTx/>
              <a:buNone/>
              <a:defRPr/>
            </a:pPr>
            <a: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t>Accept/collect scope of appointment forms.</a:t>
            </a:r>
            <a:b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br>
            <a:endPar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endParaRPr>
          </a:p>
          <a:p>
            <a:pPr marL="0" indent="0" defTabSz="914377">
              <a:lnSpc>
                <a:spcPct val="120000"/>
              </a:lnSpc>
              <a:buClr>
                <a:schemeClr val="bg1"/>
              </a:buClr>
              <a:buSzTx/>
              <a:buNone/>
              <a:defRPr/>
            </a:pPr>
            <a: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t>Accept Plan enrollment applications.</a:t>
            </a:r>
            <a:b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br>
            <a:endPar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endParaRPr>
          </a:p>
          <a:p>
            <a:pPr marL="0" indent="0" defTabSz="914377">
              <a:lnSpc>
                <a:spcPct val="120000"/>
              </a:lnSpc>
              <a:buClr>
                <a:schemeClr val="bg1"/>
              </a:buClr>
              <a:buSzTx/>
              <a:buNone/>
              <a:defRPr/>
            </a:pPr>
            <a: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t>Make phone calls or direct, urge or attempt to persuade their patients to enroll in a specific plan based on financial or any other interests of the provider.</a:t>
            </a:r>
            <a:b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br>
            <a:endPar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endParaRPr>
          </a:p>
          <a:p>
            <a:pPr marL="0" indent="0" defTabSz="914377">
              <a:lnSpc>
                <a:spcPct val="120000"/>
              </a:lnSpc>
              <a:buClr>
                <a:schemeClr val="bg1"/>
              </a:buClr>
              <a:buSzTx/>
              <a:buNone/>
              <a:defRPr/>
            </a:pPr>
            <a: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t>Offer inducements to persuade their patients to enroll in a particular plan or organization.</a:t>
            </a:r>
            <a:b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br>
            <a:endPar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endParaRPr>
          </a:p>
          <a:p>
            <a:pPr marL="0" indent="0" defTabSz="914377">
              <a:lnSpc>
                <a:spcPct val="120000"/>
              </a:lnSpc>
              <a:buClr>
                <a:schemeClr val="bg1"/>
              </a:buClr>
              <a:buSzTx/>
              <a:buNone/>
              <a:defRPr/>
            </a:pPr>
            <a: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t>Conduct health screenings as a marketing activity.</a:t>
            </a:r>
            <a:b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br>
            <a:endPar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endParaRPr>
          </a:p>
          <a:p>
            <a:pPr marL="0" indent="0" defTabSz="914377">
              <a:lnSpc>
                <a:spcPct val="120000"/>
              </a:lnSpc>
              <a:buClr>
                <a:schemeClr val="bg1"/>
              </a:buClr>
              <a:buSzTx/>
              <a:buNone/>
              <a:defRPr/>
            </a:pPr>
            <a: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t>Distribute marketing materials/applications in areas where care is being delivered.</a:t>
            </a:r>
            <a:b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br>
            <a:endPar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endParaRPr>
          </a:p>
          <a:p>
            <a:pPr marL="0" indent="0" defTabSz="914377">
              <a:lnSpc>
                <a:spcPct val="120000"/>
              </a:lnSpc>
              <a:buClr>
                <a:schemeClr val="bg1"/>
              </a:buClr>
              <a:buSzTx/>
              <a:buNone/>
              <a:defRPr/>
            </a:pPr>
            <a: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t>Offer anything of value to induce enrollees to select them as their provider.</a:t>
            </a:r>
            <a:b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br>
            <a:endPar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endParaRPr>
          </a:p>
          <a:p>
            <a:pPr marL="0" indent="0" defTabSz="914377">
              <a:lnSpc>
                <a:spcPct val="120000"/>
              </a:lnSpc>
              <a:buClr>
                <a:schemeClr val="bg1"/>
              </a:buClr>
              <a:buSzTx/>
              <a:buNone/>
              <a:defRPr/>
            </a:pPr>
            <a:r>
              <a:rPr lang="en-US" sz="1600" dirty="0">
                <a:solidFill>
                  <a:schemeClr val="bg2">
                    <a:lumMod val="25000"/>
                  </a:schemeClr>
                </a:solidFill>
                <a:latin typeface="Nunito" pitchFamily="2" charset="77"/>
                <a:ea typeface="Open Sans Light" panose="020B0306030504020204" pitchFamily="34" charset="0"/>
                <a:cs typeface="Open Sans Light" panose="020B0306030504020204" pitchFamily="34" charset="0"/>
              </a:rPr>
              <a:t>Accept compensation from the plan for any marketing or enrollment activities.</a:t>
            </a:r>
          </a:p>
          <a:p>
            <a:pPr marL="0" indent="0" defTabSz="410755">
              <a:buNone/>
              <a:defRPr/>
            </a:pPr>
            <a:endParaRPr lang="en-US" sz="1800" dirty="0">
              <a:solidFill>
                <a:prstClr val="black"/>
              </a:solidFill>
              <a:latin typeface="Nunito" pitchFamily="2" charset="77"/>
              <a:ea typeface="Open Sans Light" panose="020B0306030504020204" pitchFamily="34" charset="0"/>
              <a:cs typeface="Open Sans Light" panose="020B0306030504020204" pitchFamily="34" charset="0"/>
            </a:endParaRPr>
          </a:p>
        </p:txBody>
      </p:sp>
      <p:sp>
        <p:nvSpPr>
          <p:cNvPr id="16" name="Shape 2541">
            <a:extLst>
              <a:ext uri="{FF2B5EF4-FFF2-40B4-BE49-F238E27FC236}">
                <a16:creationId xmlns:a16="http://schemas.microsoft.com/office/drawing/2014/main" id="{BC9520A1-BFF5-C84D-AB26-11827D987E3C}"/>
              </a:ext>
            </a:extLst>
          </p:cNvPr>
          <p:cNvSpPr/>
          <p:nvPr/>
        </p:nvSpPr>
        <p:spPr>
          <a:xfrm>
            <a:off x="673068" y="1182923"/>
            <a:ext cx="990667" cy="990667"/>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bg1"/>
          </a:solidFill>
          <a:ln w="12700">
            <a:miter lim="400000"/>
          </a:ln>
        </p:spPr>
        <p:txBody>
          <a:bodyPr lIns="50800" tIns="50800" rIns="50800" bIns="5080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nvGrpSpPr>
          <p:cNvPr id="3" name="Group 2">
            <a:extLst>
              <a:ext uri="{FF2B5EF4-FFF2-40B4-BE49-F238E27FC236}">
                <a16:creationId xmlns:a16="http://schemas.microsoft.com/office/drawing/2014/main" id="{261B6687-DDD7-8B47-B390-2279F5818FFA}"/>
              </a:ext>
            </a:extLst>
          </p:cNvPr>
          <p:cNvGrpSpPr/>
          <p:nvPr/>
        </p:nvGrpSpPr>
        <p:grpSpPr>
          <a:xfrm>
            <a:off x="2595668" y="1282417"/>
            <a:ext cx="238507" cy="4633729"/>
            <a:chOff x="1964563" y="1114212"/>
            <a:chExt cx="178880" cy="3475297"/>
          </a:xfrm>
        </p:grpSpPr>
        <p:sp>
          <p:nvSpPr>
            <p:cNvPr id="18" name="Shape 2541">
              <a:extLst>
                <a:ext uri="{FF2B5EF4-FFF2-40B4-BE49-F238E27FC236}">
                  <a16:creationId xmlns:a16="http://schemas.microsoft.com/office/drawing/2014/main" id="{32C3106A-DD43-E042-A966-994EAEBF463B}"/>
                </a:ext>
              </a:extLst>
            </p:cNvPr>
            <p:cNvSpPr/>
            <p:nvPr/>
          </p:nvSpPr>
          <p:spPr>
            <a:xfrm>
              <a:off x="1967809" y="1114212"/>
              <a:ext cx="162245" cy="162245"/>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accent4"/>
            </a:solidFill>
            <a:ln w="12700">
              <a:solidFill>
                <a:schemeClr val="accent4"/>
              </a:solidFill>
              <a:miter lim="400000"/>
            </a:ln>
          </p:spPr>
          <p:txBody>
            <a:bodyPr lIns="50800" tIns="50800" rIns="50800" bIns="5080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9" name="Shape 2541">
              <a:extLst>
                <a:ext uri="{FF2B5EF4-FFF2-40B4-BE49-F238E27FC236}">
                  <a16:creationId xmlns:a16="http://schemas.microsoft.com/office/drawing/2014/main" id="{A7BA654F-69D3-C340-AC9A-670265978744}"/>
                </a:ext>
              </a:extLst>
            </p:cNvPr>
            <p:cNvSpPr/>
            <p:nvPr/>
          </p:nvSpPr>
          <p:spPr>
            <a:xfrm>
              <a:off x="1969327" y="1558102"/>
              <a:ext cx="162245" cy="162245"/>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accent4"/>
            </a:solidFill>
            <a:ln w="12700">
              <a:solidFill>
                <a:schemeClr val="accent4"/>
              </a:solidFill>
              <a:miter lim="400000"/>
            </a:ln>
          </p:spPr>
          <p:txBody>
            <a:bodyPr lIns="50800" tIns="50800" rIns="50800" bIns="5080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20" name="Shape 2541">
              <a:extLst>
                <a:ext uri="{FF2B5EF4-FFF2-40B4-BE49-F238E27FC236}">
                  <a16:creationId xmlns:a16="http://schemas.microsoft.com/office/drawing/2014/main" id="{625BF226-083D-0E4B-BF51-17B270B302B7}"/>
                </a:ext>
              </a:extLst>
            </p:cNvPr>
            <p:cNvSpPr/>
            <p:nvPr/>
          </p:nvSpPr>
          <p:spPr>
            <a:xfrm>
              <a:off x="1981198" y="2023271"/>
              <a:ext cx="162245" cy="162245"/>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accent4"/>
            </a:solidFill>
            <a:ln w="12700">
              <a:solidFill>
                <a:schemeClr val="accent4"/>
              </a:solidFill>
              <a:miter lim="400000"/>
            </a:ln>
          </p:spPr>
          <p:txBody>
            <a:bodyPr lIns="50800" tIns="50800" rIns="50800" bIns="5080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22" name="Shape 2541">
              <a:extLst>
                <a:ext uri="{FF2B5EF4-FFF2-40B4-BE49-F238E27FC236}">
                  <a16:creationId xmlns:a16="http://schemas.microsoft.com/office/drawing/2014/main" id="{D493229D-8185-014F-8079-C85919472BC1}"/>
                </a:ext>
              </a:extLst>
            </p:cNvPr>
            <p:cNvSpPr/>
            <p:nvPr/>
          </p:nvSpPr>
          <p:spPr>
            <a:xfrm>
              <a:off x="1969328" y="2643027"/>
              <a:ext cx="162245" cy="162245"/>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accent4"/>
            </a:solidFill>
            <a:ln w="12700">
              <a:solidFill>
                <a:schemeClr val="accent4"/>
              </a:solidFill>
              <a:miter lim="400000"/>
            </a:ln>
          </p:spPr>
          <p:txBody>
            <a:bodyPr lIns="50800" tIns="50800" rIns="50800" bIns="5080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23" name="Shape 2541">
              <a:extLst>
                <a:ext uri="{FF2B5EF4-FFF2-40B4-BE49-F238E27FC236}">
                  <a16:creationId xmlns:a16="http://schemas.microsoft.com/office/drawing/2014/main" id="{EAFA0662-39F4-F045-A843-248036D5ED1A}"/>
                </a:ext>
              </a:extLst>
            </p:cNvPr>
            <p:cNvSpPr/>
            <p:nvPr/>
          </p:nvSpPr>
          <p:spPr>
            <a:xfrm>
              <a:off x="1971003" y="3124263"/>
              <a:ext cx="162245" cy="162245"/>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accent4"/>
            </a:solidFill>
            <a:ln w="12700">
              <a:solidFill>
                <a:schemeClr val="accent4"/>
              </a:solidFill>
              <a:miter lim="400000"/>
            </a:ln>
          </p:spPr>
          <p:txBody>
            <a:bodyPr lIns="50800" tIns="50800" rIns="50800" bIns="5080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24" name="Shape 2541">
              <a:extLst>
                <a:ext uri="{FF2B5EF4-FFF2-40B4-BE49-F238E27FC236}">
                  <a16:creationId xmlns:a16="http://schemas.microsoft.com/office/drawing/2014/main" id="{17F5AFB3-04A8-FD4B-9149-23915D6C7FD0}"/>
                </a:ext>
              </a:extLst>
            </p:cNvPr>
            <p:cNvSpPr/>
            <p:nvPr/>
          </p:nvSpPr>
          <p:spPr>
            <a:xfrm>
              <a:off x="1967809" y="3524376"/>
              <a:ext cx="162245" cy="162245"/>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accent4"/>
            </a:solidFill>
            <a:ln w="12700">
              <a:solidFill>
                <a:schemeClr val="accent4"/>
              </a:solidFill>
              <a:miter lim="400000"/>
            </a:ln>
          </p:spPr>
          <p:txBody>
            <a:bodyPr lIns="50800" tIns="50800" rIns="50800" bIns="5080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25" name="Shape 2541">
              <a:extLst>
                <a:ext uri="{FF2B5EF4-FFF2-40B4-BE49-F238E27FC236}">
                  <a16:creationId xmlns:a16="http://schemas.microsoft.com/office/drawing/2014/main" id="{1FF5E4A7-E571-B843-8D69-33D8D75C14E0}"/>
                </a:ext>
              </a:extLst>
            </p:cNvPr>
            <p:cNvSpPr/>
            <p:nvPr/>
          </p:nvSpPr>
          <p:spPr>
            <a:xfrm>
              <a:off x="1964563" y="3991204"/>
              <a:ext cx="162245" cy="162245"/>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accent4"/>
            </a:solidFill>
            <a:ln w="12700">
              <a:solidFill>
                <a:schemeClr val="accent4"/>
              </a:solidFill>
              <a:miter lim="400000"/>
            </a:ln>
          </p:spPr>
          <p:txBody>
            <a:bodyPr lIns="50800" tIns="50800" rIns="50800" bIns="5080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34" name="Shape 2541">
              <a:extLst>
                <a:ext uri="{FF2B5EF4-FFF2-40B4-BE49-F238E27FC236}">
                  <a16:creationId xmlns:a16="http://schemas.microsoft.com/office/drawing/2014/main" id="{5C5D7949-6F87-654E-AA66-62C9B6AC6924}"/>
                </a:ext>
              </a:extLst>
            </p:cNvPr>
            <p:cNvSpPr/>
            <p:nvPr/>
          </p:nvSpPr>
          <p:spPr>
            <a:xfrm>
              <a:off x="1974210" y="4427264"/>
              <a:ext cx="162245" cy="162245"/>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accent4"/>
            </a:solidFill>
            <a:ln w="12700">
              <a:solidFill>
                <a:schemeClr val="accent4"/>
              </a:solidFill>
              <a:miter lim="400000"/>
            </a:ln>
          </p:spPr>
          <p:txBody>
            <a:bodyPr lIns="50800" tIns="50800" rIns="50800" bIns="5080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pic>
        <p:nvPicPr>
          <p:cNvPr id="35" name="Picture 34" descr="A picture containing text, sign&#10;&#10;Description automatically generated">
            <a:extLst>
              <a:ext uri="{FF2B5EF4-FFF2-40B4-BE49-F238E27FC236}">
                <a16:creationId xmlns:a16="http://schemas.microsoft.com/office/drawing/2014/main" id="{C972C311-C1E5-164A-A6CB-06C4A6F0E4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69601" y="279400"/>
            <a:ext cx="961785" cy="559499"/>
          </a:xfrm>
          <a:prstGeom prst="rect">
            <a:avLst/>
          </a:prstGeom>
        </p:spPr>
      </p:pic>
    </p:spTree>
    <p:extLst>
      <p:ext uri="{BB962C8B-B14F-4D97-AF65-F5344CB8AC3E}">
        <p14:creationId xmlns:p14="http://schemas.microsoft.com/office/powerpoint/2010/main" val="363500111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p:tmAbs val="0"/>
                                  </p:iterate>
                                  <p:childTnLst>
                                    <p:set>
                                      <p:cBhvr>
                                        <p:cTn id="6" dur="1" fill="hold">
                                          <p:stCondLst>
                                            <p:cond delay="0"/>
                                          </p:stCondLst>
                                        </p:cTn>
                                        <p:tgtEl>
                                          <p:spTgt spid="614"/>
                                        </p:tgtEl>
                                        <p:attrNameLst>
                                          <p:attrName>style.visibility</p:attrName>
                                        </p:attrNameLst>
                                      </p:cBhvr>
                                      <p:to>
                                        <p:strVal val="visible"/>
                                      </p:to>
                                    </p:set>
                                    <p:animEffect transition="in" filter="wipe(up)">
                                      <p:cBhvr>
                                        <p:cTn id="7" dur="500"/>
                                        <p:tgtEl>
                                          <p:spTgt spid="614"/>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610"/>
                                        </p:tgtEl>
                                        <p:attrNameLst>
                                          <p:attrName>style.visibility</p:attrName>
                                        </p:attrNameLst>
                                      </p:cBhvr>
                                      <p:to>
                                        <p:strVal val="visible"/>
                                      </p:to>
                                    </p:set>
                                    <p:animEffect transition="in" filter="wipe(up)">
                                      <p:cBhvr>
                                        <p:cTn id="11" dur="500"/>
                                        <p:tgtEl>
                                          <p:spTgt spid="610"/>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 grpId="0" animBg="1" advAuto="0"/>
      <p:bldP spid="614" grpId="0" animBg="1" advAuto="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fld id="{08186383-8D6A-4AC9-9ACC-1035AF233B0C}" type="slidenum">
              <a:rPr lang="en-US" smtClean="0"/>
              <a:t>17</a:t>
            </a:fld>
            <a:endParaRPr lang="en-US"/>
          </a:p>
        </p:txBody>
      </p:sp>
      <p:sp>
        <p:nvSpPr>
          <p:cNvPr id="20" name="Title 1">
            <a:extLst>
              <a:ext uri="{FF2B5EF4-FFF2-40B4-BE49-F238E27FC236}">
                <a16:creationId xmlns:a16="http://schemas.microsoft.com/office/drawing/2014/main" id="{0435C3AF-61FC-2A4A-9ADE-E6FE010390D5}"/>
              </a:ext>
            </a:extLst>
          </p:cNvPr>
          <p:cNvSpPr txBox="1">
            <a:spLocks/>
          </p:cNvSpPr>
          <p:nvPr/>
        </p:nvSpPr>
        <p:spPr>
          <a:xfrm>
            <a:off x="508001" y="349966"/>
            <a:ext cx="5120300" cy="669252"/>
          </a:xfrm>
          <a:prstGeom prst="rect">
            <a:avLst/>
          </a:prstGeom>
        </p:spPr>
        <p:txBody>
          <a:bodyPr vert="horz" lIns="121920" tIns="60960" rIns="121920" bIns="60960" rtlCol="0" anchor="b" anchorCtr="0">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733" b="0" cap="none" dirty="0">
                <a:solidFill>
                  <a:schemeClr val="accent1"/>
                </a:solidFill>
                <a:latin typeface="Nunito" pitchFamily="2" charset="77"/>
              </a:rPr>
              <a:t>Provider Education</a:t>
            </a:r>
            <a:endParaRPr lang="en-US" sz="3733" b="0" dirty="0">
              <a:solidFill>
                <a:schemeClr val="accent1"/>
              </a:solidFill>
              <a:latin typeface="Nunito" pitchFamily="2" charset="77"/>
            </a:endParaRPr>
          </a:p>
        </p:txBody>
      </p:sp>
      <p:sp>
        <p:nvSpPr>
          <p:cNvPr id="12" name="Rectangle 4">
            <a:extLst>
              <a:ext uri="{FF2B5EF4-FFF2-40B4-BE49-F238E27FC236}">
                <a16:creationId xmlns:a16="http://schemas.microsoft.com/office/drawing/2014/main" id="{DD3BEEDD-FC4D-6A4D-BC72-D3630BD5C82F}"/>
              </a:ext>
            </a:extLst>
          </p:cNvPr>
          <p:cNvSpPr/>
          <p:nvPr/>
        </p:nvSpPr>
        <p:spPr>
          <a:xfrm>
            <a:off x="6705600" y="0"/>
            <a:ext cx="5511800" cy="6895237"/>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7386222 w 9144000"/>
              <a:gd name="connsiteY0" fmla="*/ 8878 h 5143500"/>
              <a:gd name="connsiteX1" fmla="*/ 9144000 w 9144000"/>
              <a:gd name="connsiteY1" fmla="*/ 0 h 5143500"/>
              <a:gd name="connsiteX2" fmla="*/ 9144000 w 9144000"/>
              <a:gd name="connsiteY2" fmla="*/ 5143500 h 5143500"/>
              <a:gd name="connsiteX3" fmla="*/ 0 w 9144000"/>
              <a:gd name="connsiteY3" fmla="*/ 5143500 h 5143500"/>
              <a:gd name="connsiteX4" fmla="*/ 7386222 w 9144000"/>
              <a:gd name="connsiteY4" fmla="*/ 8878 h 5143500"/>
              <a:gd name="connsiteX0" fmla="*/ 5442012 w 9144000"/>
              <a:gd name="connsiteY0" fmla="*/ 17755 h 5143500"/>
              <a:gd name="connsiteX1" fmla="*/ 9144000 w 9144000"/>
              <a:gd name="connsiteY1" fmla="*/ 0 h 5143500"/>
              <a:gd name="connsiteX2" fmla="*/ 9144000 w 9144000"/>
              <a:gd name="connsiteY2" fmla="*/ 5143500 h 5143500"/>
              <a:gd name="connsiteX3" fmla="*/ 0 w 9144000"/>
              <a:gd name="connsiteY3" fmla="*/ 5143500 h 5143500"/>
              <a:gd name="connsiteX4" fmla="*/ 5442012 w 9144000"/>
              <a:gd name="connsiteY4" fmla="*/ 17755 h 5143500"/>
              <a:gd name="connsiteX0" fmla="*/ 2299317 w 6001305"/>
              <a:gd name="connsiteY0" fmla="*/ 17755 h 5143500"/>
              <a:gd name="connsiteX1" fmla="*/ 6001305 w 6001305"/>
              <a:gd name="connsiteY1" fmla="*/ 0 h 5143500"/>
              <a:gd name="connsiteX2" fmla="*/ 6001305 w 6001305"/>
              <a:gd name="connsiteY2" fmla="*/ 5143500 h 5143500"/>
              <a:gd name="connsiteX3" fmla="*/ 0 w 6001305"/>
              <a:gd name="connsiteY3" fmla="*/ 5134622 h 5143500"/>
              <a:gd name="connsiteX4" fmla="*/ 2299317 w 6001305"/>
              <a:gd name="connsiteY4" fmla="*/ 17755 h 5143500"/>
              <a:gd name="connsiteX0" fmla="*/ 1686758 w 5388746"/>
              <a:gd name="connsiteY0" fmla="*/ 17755 h 5179011"/>
              <a:gd name="connsiteX1" fmla="*/ 5388746 w 5388746"/>
              <a:gd name="connsiteY1" fmla="*/ 0 h 5179011"/>
              <a:gd name="connsiteX2" fmla="*/ 5388746 w 5388746"/>
              <a:gd name="connsiteY2" fmla="*/ 5143500 h 5179011"/>
              <a:gd name="connsiteX3" fmla="*/ 0 w 5388746"/>
              <a:gd name="connsiteY3" fmla="*/ 5179011 h 5179011"/>
              <a:gd name="connsiteX4" fmla="*/ 1686758 w 5388746"/>
              <a:gd name="connsiteY4" fmla="*/ 17755 h 5179011"/>
              <a:gd name="connsiteX0" fmla="*/ 1695636 w 5397624"/>
              <a:gd name="connsiteY0" fmla="*/ 17755 h 5179011"/>
              <a:gd name="connsiteX1" fmla="*/ 5397624 w 5397624"/>
              <a:gd name="connsiteY1" fmla="*/ 0 h 5179011"/>
              <a:gd name="connsiteX2" fmla="*/ 5397624 w 5397624"/>
              <a:gd name="connsiteY2" fmla="*/ 5143500 h 5179011"/>
              <a:gd name="connsiteX3" fmla="*/ 0 w 5397624"/>
              <a:gd name="connsiteY3" fmla="*/ 5179011 h 5179011"/>
              <a:gd name="connsiteX4" fmla="*/ 1695636 w 5397624"/>
              <a:gd name="connsiteY4" fmla="*/ 17755 h 5179011"/>
              <a:gd name="connsiteX0" fmla="*/ 1704514 w 5406502"/>
              <a:gd name="connsiteY0" fmla="*/ 17755 h 5152378"/>
              <a:gd name="connsiteX1" fmla="*/ 5406502 w 5406502"/>
              <a:gd name="connsiteY1" fmla="*/ 0 h 5152378"/>
              <a:gd name="connsiteX2" fmla="*/ 5406502 w 5406502"/>
              <a:gd name="connsiteY2" fmla="*/ 5143500 h 5152378"/>
              <a:gd name="connsiteX3" fmla="*/ 0 w 5406502"/>
              <a:gd name="connsiteY3" fmla="*/ 5152378 h 5152378"/>
              <a:gd name="connsiteX4" fmla="*/ 1704514 w 5406502"/>
              <a:gd name="connsiteY4" fmla="*/ 17755 h 515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6502" h="5152378">
                <a:moveTo>
                  <a:pt x="1704514" y="17755"/>
                </a:moveTo>
                <a:lnTo>
                  <a:pt x="5406502" y="0"/>
                </a:lnTo>
                <a:lnTo>
                  <a:pt x="5406502" y="5143500"/>
                </a:lnTo>
                <a:lnTo>
                  <a:pt x="0" y="5152378"/>
                </a:lnTo>
                <a:lnTo>
                  <a:pt x="1704514" y="17755"/>
                </a:lnTo>
                <a:close/>
              </a:path>
            </a:pathLst>
          </a:custGeom>
          <a:gradFill flip="none" rotWithShape="1">
            <a:gsLst>
              <a:gs pos="86000">
                <a:srgbClr val="005C28"/>
              </a:gs>
              <a:gs pos="0">
                <a:srgbClr val="C7F506"/>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defTabSz="914377">
              <a:defRPr/>
            </a:pPr>
            <a:endParaRPr lang="en-ID" sz="1800" dirty="0">
              <a:solidFill>
                <a:prstClr val="white"/>
              </a:solidFill>
              <a:latin typeface="Open Sans" panose="020B0606030504020204" pitchFamily="34" charset="0"/>
            </a:endParaRPr>
          </a:p>
        </p:txBody>
      </p:sp>
      <p:pic>
        <p:nvPicPr>
          <p:cNvPr id="15" name="Picture 14" descr="A picture containing text, television, monitor, screen&#10;&#10;Description automatically generated">
            <a:extLst>
              <a:ext uri="{FF2B5EF4-FFF2-40B4-BE49-F238E27FC236}">
                <a16:creationId xmlns:a16="http://schemas.microsoft.com/office/drawing/2014/main" id="{65A35528-DF1B-0C43-8271-F050AA556C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97600" y="1251035"/>
            <a:ext cx="5994400" cy="3873304"/>
          </a:xfrm>
          <a:prstGeom prst="rect">
            <a:avLst/>
          </a:prstGeom>
        </p:spPr>
      </p:pic>
      <p:sp>
        <p:nvSpPr>
          <p:cNvPr id="7" name="Content Placeholder 2">
            <a:extLst>
              <a:ext uri="{FF2B5EF4-FFF2-40B4-BE49-F238E27FC236}">
                <a16:creationId xmlns:a16="http://schemas.microsoft.com/office/drawing/2014/main" id="{93FB6B2B-53DE-5E47-859B-D1417232998B}"/>
              </a:ext>
            </a:extLst>
          </p:cNvPr>
          <p:cNvSpPr txBox="1">
            <a:spLocks/>
          </p:cNvSpPr>
          <p:nvPr/>
        </p:nvSpPr>
        <p:spPr>
          <a:xfrm>
            <a:off x="304800" y="1053918"/>
            <a:ext cx="7797800" cy="5804081"/>
          </a:xfrm>
          <a:prstGeom prst="rect">
            <a:avLst/>
          </a:prstGeom>
        </p:spPr>
        <p:txBody>
          <a:bodyPr>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457177" indent="-457177" defTabSz="1219139">
              <a:lnSpc>
                <a:spcPct val="150000"/>
              </a:lnSpc>
              <a:buClr>
                <a:srgbClr val="009F00"/>
              </a:buClr>
              <a:buSzTx/>
              <a:buFont typeface="Calibri" pitchFamily="34" charset="0"/>
              <a:buChar char="↘"/>
              <a:defRPr/>
            </a:pPr>
            <a:r>
              <a:rPr lang="en-US" sz="1333" dirty="0">
                <a:solidFill>
                  <a:srgbClr val="E7E6E6">
                    <a:lumMod val="25000"/>
                  </a:srgbClr>
                </a:solidFill>
                <a:latin typeface="Nunito" panose="00000500000000000000"/>
                <a:ea typeface="Open Sans Light" panose="020B0306030504020204" pitchFamily="34" charset="0"/>
                <a:cs typeface="Open Sans Light" panose="020B0306030504020204" pitchFamily="34" charset="0"/>
              </a:rPr>
              <a:t>ATRIO to facilitate training to physicians </a:t>
            </a:r>
            <a:br>
              <a:rPr lang="en-US" sz="1333" dirty="0">
                <a:solidFill>
                  <a:srgbClr val="E7E6E6">
                    <a:lumMod val="25000"/>
                  </a:srgbClr>
                </a:solidFill>
                <a:latin typeface="Nunito" panose="00000500000000000000"/>
                <a:ea typeface="Open Sans Light" panose="020B0306030504020204" pitchFamily="34" charset="0"/>
                <a:cs typeface="Open Sans Light" panose="020B0306030504020204" pitchFamily="34" charset="0"/>
              </a:rPr>
            </a:br>
            <a:r>
              <a:rPr lang="en-US" sz="1333" dirty="0">
                <a:solidFill>
                  <a:srgbClr val="E7E6E6">
                    <a:lumMod val="25000"/>
                  </a:srgbClr>
                </a:solidFill>
                <a:latin typeface="Nunito" panose="00000500000000000000"/>
                <a:ea typeface="Open Sans Light" panose="020B0306030504020204" pitchFamily="34" charset="0"/>
                <a:cs typeface="Open Sans Light" panose="020B0306030504020204" pitchFamily="34" charset="0"/>
              </a:rPr>
              <a:t>via webinar/In-person “lunch &amp; learn”</a:t>
            </a:r>
          </a:p>
          <a:p>
            <a:pPr marL="457177" indent="-457177" defTabSz="1219139">
              <a:lnSpc>
                <a:spcPct val="150000"/>
              </a:lnSpc>
              <a:buClr>
                <a:srgbClr val="009F00"/>
              </a:buClr>
              <a:buSzTx/>
              <a:buFont typeface="Calibri" pitchFamily="34" charset="0"/>
              <a:buChar char="↘"/>
              <a:defRPr/>
            </a:pPr>
            <a:endParaRPr lang="en-US" sz="1333" dirty="0">
              <a:solidFill>
                <a:srgbClr val="E7E6E6">
                  <a:lumMod val="25000"/>
                </a:srgbClr>
              </a:solidFill>
              <a:latin typeface="Nunito" panose="00000500000000000000"/>
              <a:ea typeface="Open Sans Light" panose="020B0306030504020204" pitchFamily="34" charset="0"/>
              <a:cs typeface="Open Sans Light" panose="020B0306030504020204" pitchFamily="34" charset="0"/>
            </a:endParaRPr>
          </a:p>
          <a:p>
            <a:pPr marL="457177" indent="-457177" defTabSz="1219139">
              <a:lnSpc>
                <a:spcPct val="150000"/>
              </a:lnSpc>
              <a:buClr>
                <a:srgbClr val="009F00"/>
              </a:buClr>
              <a:buSzTx/>
              <a:buFont typeface="Calibri" pitchFamily="34" charset="0"/>
              <a:buChar char="↘"/>
              <a:defRPr/>
            </a:pPr>
            <a:r>
              <a:rPr lang="en-US" sz="1333" dirty="0">
                <a:solidFill>
                  <a:srgbClr val="E7E6E6">
                    <a:lumMod val="25000"/>
                  </a:srgbClr>
                </a:solidFill>
                <a:latin typeface="Nunito" panose="00000500000000000000"/>
                <a:ea typeface="Open Sans Light" panose="020B0306030504020204" pitchFamily="34" charset="0"/>
                <a:cs typeface="Open Sans Light" panose="020B0306030504020204" pitchFamily="34" charset="0"/>
              </a:rPr>
              <a:t>ATRIO will develop affiliation letters to be sent to provider client list</a:t>
            </a:r>
            <a:br>
              <a:rPr lang="en-US" sz="1333" dirty="0">
                <a:solidFill>
                  <a:srgbClr val="E7E6E6">
                    <a:lumMod val="25000"/>
                  </a:srgbClr>
                </a:solidFill>
                <a:latin typeface="Nunito" panose="00000500000000000000"/>
                <a:ea typeface="Open Sans Light" panose="020B0306030504020204" pitchFamily="34" charset="0"/>
                <a:cs typeface="Open Sans Light" panose="020B0306030504020204" pitchFamily="34" charset="0"/>
              </a:rPr>
            </a:br>
            <a:endParaRPr lang="en-US" sz="1333" dirty="0">
              <a:solidFill>
                <a:srgbClr val="E7E6E6">
                  <a:lumMod val="25000"/>
                </a:srgbClr>
              </a:solidFill>
              <a:latin typeface="Nunito" panose="00000500000000000000"/>
              <a:ea typeface="Open Sans Light" panose="020B0306030504020204" pitchFamily="34" charset="0"/>
              <a:cs typeface="Open Sans Light" panose="020B0306030504020204" pitchFamily="34" charset="0"/>
            </a:endParaRPr>
          </a:p>
          <a:p>
            <a:pPr marL="457177" indent="-457177" defTabSz="1219139">
              <a:lnSpc>
                <a:spcPct val="150000"/>
              </a:lnSpc>
              <a:buClr>
                <a:srgbClr val="009F00"/>
              </a:buClr>
              <a:buSzTx/>
              <a:buFont typeface="Calibri" pitchFamily="34" charset="0"/>
              <a:buChar char="↘"/>
              <a:defRPr/>
            </a:pPr>
            <a:r>
              <a:rPr lang="en-US" sz="1333" dirty="0">
                <a:solidFill>
                  <a:srgbClr val="E7E6E6">
                    <a:lumMod val="25000"/>
                  </a:srgbClr>
                </a:solidFill>
                <a:latin typeface="Nunito" panose="00000500000000000000"/>
                <a:ea typeface="Open Sans Light" panose="020B0306030504020204" pitchFamily="34" charset="0"/>
                <a:cs typeface="Open Sans Light" panose="020B0306030504020204" pitchFamily="34" charset="0"/>
              </a:rPr>
              <a:t>Develop training materials to be utilized </a:t>
            </a:r>
            <a:br>
              <a:rPr lang="en-US" sz="1333" dirty="0">
                <a:solidFill>
                  <a:srgbClr val="E7E6E6">
                    <a:lumMod val="25000"/>
                  </a:srgbClr>
                </a:solidFill>
                <a:latin typeface="Nunito" panose="00000500000000000000"/>
                <a:ea typeface="Open Sans Light" panose="020B0306030504020204" pitchFamily="34" charset="0"/>
                <a:cs typeface="Open Sans Light" panose="020B0306030504020204" pitchFamily="34" charset="0"/>
              </a:rPr>
            </a:br>
            <a:r>
              <a:rPr lang="en-US" sz="1333" dirty="0">
                <a:solidFill>
                  <a:srgbClr val="E7E6E6">
                    <a:lumMod val="25000"/>
                  </a:srgbClr>
                </a:solidFill>
                <a:latin typeface="Nunito" panose="00000500000000000000"/>
                <a:ea typeface="Open Sans Light" panose="020B0306030504020204" pitchFamily="34" charset="0"/>
                <a:cs typeface="Open Sans Light" panose="020B0306030504020204" pitchFamily="34" charset="0"/>
              </a:rPr>
              <a:t>by office staff and physicians</a:t>
            </a:r>
          </a:p>
          <a:p>
            <a:pPr marL="457177" indent="-457177" defTabSz="1219139">
              <a:lnSpc>
                <a:spcPct val="150000"/>
              </a:lnSpc>
              <a:buClr>
                <a:srgbClr val="009F00"/>
              </a:buClr>
              <a:buSzTx/>
              <a:buFont typeface="Calibri" pitchFamily="34" charset="0"/>
              <a:buChar char="↘"/>
              <a:defRPr/>
            </a:pPr>
            <a:endParaRPr lang="en-US" sz="1333" dirty="0">
              <a:solidFill>
                <a:srgbClr val="E7E6E6">
                  <a:lumMod val="25000"/>
                </a:srgbClr>
              </a:solidFill>
              <a:latin typeface="Nunito" panose="00000500000000000000"/>
              <a:ea typeface="Open Sans Light" panose="020B0306030504020204" pitchFamily="34" charset="0"/>
              <a:cs typeface="Open Sans Light" panose="020B0306030504020204" pitchFamily="34" charset="0"/>
            </a:endParaRPr>
          </a:p>
          <a:p>
            <a:pPr marL="457177" indent="-457177" defTabSz="1219139">
              <a:lnSpc>
                <a:spcPct val="150000"/>
              </a:lnSpc>
              <a:buClr>
                <a:srgbClr val="009F00"/>
              </a:buClr>
              <a:buSzTx/>
              <a:buFont typeface="Calibri" pitchFamily="34" charset="0"/>
              <a:buChar char="↘"/>
              <a:defRPr/>
            </a:pPr>
            <a:r>
              <a:rPr lang="en-US" sz="1333" dirty="0">
                <a:solidFill>
                  <a:srgbClr val="E7E6E6">
                    <a:lumMod val="25000"/>
                  </a:srgbClr>
                </a:solidFill>
                <a:latin typeface="Nunito" panose="00000500000000000000"/>
                <a:ea typeface="Open Sans Light" panose="020B0306030504020204" pitchFamily="34" charset="0"/>
                <a:cs typeface="Open Sans Light" panose="020B0306030504020204" pitchFamily="34" charset="0"/>
              </a:rPr>
              <a:t>Website/Provider Portal</a:t>
            </a:r>
            <a:br>
              <a:rPr lang="en-US" sz="1333" dirty="0">
                <a:solidFill>
                  <a:srgbClr val="E7E6E6">
                    <a:lumMod val="25000"/>
                  </a:srgbClr>
                </a:solidFill>
                <a:latin typeface="Nunito" panose="00000500000000000000"/>
                <a:ea typeface="Open Sans Light" panose="020B0306030504020204" pitchFamily="34" charset="0"/>
                <a:cs typeface="Open Sans Light" panose="020B0306030504020204" pitchFamily="34" charset="0"/>
              </a:rPr>
            </a:br>
            <a:r>
              <a:rPr lang="en-US" sz="1333" dirty="0">
                <a:solidFill>
                  <a:srgbClr val="E7E6E6">
                    <a:lumMod val="25000"/>
                  </a:srgbClr>
                </a:solidFill>
                <a:latin typeface="Nunito" panose="00000500000000000000"/>
                <a:ea typeface="Open Sans Light" panose="020B0306030504020204" pitchFamily="34" charset="0"/>
                <a:cs typeface="Open Sans Light" panose="020B0306030504020204" pitchFamily="34" charset="0"/>
              </a:rPr>
              <a:t>Provider section with information (Future)</a:t>
            </a:r>
          </a:p>
          <a:p>
            <a:pPr marL="457177" indent="-457177" defTabSz="1219139">
              <a:lnSpc>
                <a:spcPct val="150000"/>
              </a:lnSpc>
              <a:buClr>
                <a:srgbClr val="009F00"/>
              </a:buClr>
              <a:buSzTx/>
              <a:buFont typeface="Calibri" pitchFamily="34" charset="0"/>
              <a:buChar char="↘"/>
              <a:defRPr/>
            </a:pPr>
            <a:endParaRPr lang="en-US" sz="1333" dirty="0">
              <a:solidFill>
                <a:srgbClr val="E7E6E6">
                  <a:lumMod val="25000"/>
                </a:srgbClr>
              </a:solidFill>
              <a:latin typeface="Nunito" panose="00000500000000000000"/>
              <a:ea typeface="Open Sans Light" panose="020B0306030504020204" pitchFamily="34" charset="0"/>
              <a:cs typeface="Open Sans Light" panose="020B0306030504020204" pitchFamily="34" charset="0"/>
            </a:endParaRPr>
          </a:p>
          <a:p>
            <a:pPr marL="457177" indent="-457177" defTabSz="1219139">
              <a:lnSpc>
                <a:spcPct val="150000"/>
              </a:lnSpc>
              <a:buClr>
                <a:srgbClr val="009F00"/>
              </a:buClr>
              <a:buSzTx/>
              <a:buFont typeface="Calibri" pitchFamily="34" charset="0"/>
              <a:buChar char="↘"/>
              <a:defRPr/>
            </a:pPr>
            <a:r>
              <a:rPr lang="en-US" sz="1400" dirty="0">
                <a:solidFill>
                  <a:srgbClr val="E7E6E6">
                    <a:lumMod val="25000"/>
                  </a:srgbClr>
                </a:solidFill>
                <a:latin typeface="Nunito" panose="00000500000000000000"/>
                <a:ea typeface="Open Sans Light" panose="020B0306030504020204" pitchFamily="34" charset="0"/>
                <a:cs typeface="Open Sans Light" panose="020B0306030504020204" pitchFamily="34" charset="0"/>
              </a:rPr>
              <a:t>Table sit (booth) at provider offices</a:t>
            </a:r>
          </a:p>
          <a:p>
            <a:pPr marL="457177" indent="-457177" defTabSz="1219139">
              <a:lnSpc>
                <a:spcPct val="150000"/>
              </a:lnSpc>
              <a:buClr>
                <a:srgbClr val="009F00"/>
              </a:buClr>
              <a:buSzTx/>
              <a:buFont typeface="Calibri" pitchFamily="34" charset="0"/>
              <a:buChar char="↘"/>
              <a:defRPr/>
            </a:pPr>
            <a:endParaRPr lang="en-US" sz="1400" dirty="0">
              <a:solidFill>
                <a:srgbClr val="E7E6E6">
                  <a:lumMod val="25000"/>
                </a:srgbClr>
              </a:solidFill>
              <a:latin typeface="Nunito" panose="00000500000000000000"/>
              <a:ea typeface="Open Sans Light" panose="020B0306030504020204" pitchFamily="34" charset="0"/>
              <a:cs typeface="Open Sans Light" panose="020B0306030504020204" pitchFamily="34" charset="0"/>
            </a:endParaRPr>
          </a:p>
          <a:p>
            <a:pPr marL="457177" indent="-457177" defTabSz="1219139">
              <a:lnSpc>
                <a:spcPct val="150000"/>
              </a:lnSpc>
              <a:buClr>
                <a:srgbClr val="009F00"/>
              </a:buClr>
              <a:buSzTx/>
              <a:buFont typeface="Calibri" pitchFamily="34" charset="0"/>
              <a:buChar char="↘"/>
              <a:defRPr/>
            </a:pPr>
            <a:r>
              <a:rPr lang="en-US" sz="1400" dirty="0">
                <a:solidFill>
                  <a:srgbClr val="E7E6E6">
                    <a:lumMod val="25000"/>
                  </a:srgbClr>
                </a:solidFill>
                <a:latin typeface="Nunito" panose="00000500000000000000"/>
                <a:ea typeface="Open Sans Light" panose="020B0306030504020204" pitchFamily="34" charset="0"/>
                <a:cs typeface="Open Sans Light" panose="020B0306030504020204" pitchFamily="34" charset="0"/>
              </a:rPr>
              <a:t>Prospect educational and marketing seminars</a:t>
            </a:r>
          </a:p>
          <a:p>
            <a:pPr marL="457177" indent="-457177" defTabSz="1219139">
              <a:lnSpc>
                <a:spcPct val="150000"/>
              </a:lnSpc>
              <a:buClr>
                <a:srgbClr val="009F00"/>
              </a:buClr>
              <a:buSzTx/>
              <a:buFont typeface="Calibri" pitchFamily="34" charset="0"/>
              <a:buChar char="↘"/>
              <a:defRPr/>
            </a:pPr>
            <a:endParaRPr lang="en-US" sz="1400" dirty="0">
              <a:solidFill>
                <a:srgbClr val="E7E6E6">
                  <a:lumMod val="25000"/>
                </a:srgbClr>
              </a:solidFill>
              <a:latin typeface="Nunito" panose="00000500000000000000"/>
              <a:ea typeface="Open Sans Light" panose="020B0306030504020204" pitchFamily="34" charset="0"/>
              <a:cs typeface="Open Sans Light" panose="020B0306030504020204" pitchFamily="34" charset="0"/>
            </a:endParaRPr>
          </a:p>
          <a:p>
            <a:pPr marL="457177" indent="-457177" defTabSz="1219139">
              <a:lnSpc>
                <a:spcPct val="150000"/>
              </a:lnSpc>
              <a:buClr>
                <a:srgbClr val="009F00"/>
              </a:buClr>
              <a:buSzTx/>
              <a:buFont typeface="Calibri" pitchFamily="34" charset="0"/>
              <a:buChar char="↘"/>
              <a:defRPr/>
            </a:pPr>
            <a:r>
              <a:rPr lang="en-US" sz="1400" dirty="0">
                <a:solidFill>
                  <a:srgbClr val="E7E6E6">
                    <a:lumMod val="25000"/>
                  </a:srgbClr>
                </a:solidFill>
                <a:latin typeface="Nunito" panose="00000500000000000000"/>
                <a:ea typeface="Open Sans Light" panose="020B0306030504020204" pitchFamily="34" charset="0"/>
                <a:cs typeface="Open Sans Light" panose="020B0306030504020204" pitchFamily="34" charset="0"/>
              </a:rPr>
              <a:t>Provider spotlight </a:t>
            </a:r>
          </a:p>
          <a:p>
            <a:pPr marL="831818" lvl="1" indent="-457177" defTabSz="1219139">
              <a:lnSpc>
                <a:spcPct val="150000"/>
              </a:lnSpc>
              <a:buClr>
                <a:srgbClr val="009F00"/>
              </a:buClr>
              <a:buSzTx/>
              <a:buFont typeface="Calibri" pitchFamily="34" charset="0"/>
              <a:buChar char="↘"/>
              <a:defRPr/>
            </a:pPr>
            <a:endParaRPr lang="en-US" sz="1200" dirty="0">
              <a:solidFill>
                <a:srgbClr val="E7E6E6">
                  <a:lumMod val="25000"/>
                </a:srgbClr>
              </a:solidFill>
              <a:latin typeface="Nunito" panose="00000500000000000000"/>
              <a:ea typeface="Open Sans Light" panose="020B0306030504020204" pitchFamily="34" charset="0"/>
              <a:cs typeface="Open Sans Light" panose="020B0306030504020204" pitchFamily="34" charset="0"/>
            </a:endParaRPr>
          </a:p>
          <a:p>
            <a:pPr marL="457177" indent="-457177" defTabSz="1219139">
              <a:lnSpc>
                <a:spcPct val="150000"/>
              </a:lnSpc>
              <a:buClr>
                <a:srgbClr val="009F00"/>
              </a:buClr>
              <a:buSzTx/>
              <a:buFont typeface="Calibri" pitchFamily="34" charset="0"/>
              <a:buChar char="↘"/>
              <a:defRPr/>
            </a:pPr>
            <a:r>
              <a:rPr lang="en-US" sz="1400" dirty="0">
                <a:solidFill>
                  <a:srgbClr val="E7E6E6">
                    <a:lumMod val="25000"/>
                  </a:srgbClr>
                </a:solidFill>
                <a:latin typeface="Nunito" panose="00000500000000000000"/>
                <a:ea typeface="Open Sans Light" panose="020B0306030504020204" pitchFamily="34" charset="0"/>
                <a:cs typeface="Open Sans Light" panose="020B0306030504020204" pitchFamily="34" charset="0"/>
              </a:rPr>
              <a:t>Member retention meeting</a:t>
            </a:r>
          </a:p>
          <a:p>
            <a:pPr marL="457177" indent="-457177" defTabSz="1219139">
              <a:lnSpc>
                <a:spcPct val="150000"/>
              </a:lnSpc>
              <a:buClr>
                <a:srgbClr val="009F00"/>
              </a:buClr>
              <a:buSzTx/>
              <a:buFont typeface="Calibri" pitchFamily="34" charset="0"/>
              <a:buChar char="↘"/>
              <a:defRPr/>
            </a:pPr>
            <a:endParaRPr lang="en-US" sz="1400" dirty="0">
              <a:solidFill>
                <a:srgbClr val="E7E6E6">
                  <a:lumMod val="25000"/>
                </a:srgbClr>
              </a:solidFill>
              <a:latin typeface="Nunito" panose="00000500000000000000"/>
              <a:ea typeface="Open Sans Light" panose="020B0306030504020204" pitchFamily="34" charset="0"/>
              <a:cs typeface="Open Sans Light" panose="020B0306030504020204" pitchFamily="34" charset="0"/>
            </a:endParaRPr>
          </a:p>
          <a:p>
            <a:pPr marL="0" indent="0" defTabSz="547660">
              <a:buNone/>
              <a:defRPr/>
            </a:pPr>
            <a:endParaRPr lang="en-US" sz="1200" dirty="0">
              <a:solidFill>
                <a:prstClr val="black"/>
              </a:solidFill>
              <a:latin typeface="Nunito" panose="0000050000000000000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40097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 calcmode="lin" valueType="num">
                                      <p:cBhvr additive="base">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2"/>
      <p:bldP spid="12"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fld id="{08186383-8D6A-4AC9-9ACC-1035AF233B0C}" type="slidenum">
              <a:rPr lang="en-US" smtClean="0"/>
              <a:t>18</a:t>
            </a:fld>
            <a:endParaRPr lang="en-US"/>
          </a:p>
        </p:txBody>
      </p:sp>
      <p:sp>
        <p:nvSpPr>
          <p:cNvPr id="20" name="Title 1">
            <a:extLst>
              <a:ext uri="{FF2B5EF4-FFF2-40B4-BE49-F238E27FC236}">
                <a16:creationId xmlns:a16="http://schemas.microsoft.com/office/drawing/2014/main" id="{0435C3AF-61FC-2A4A-9ADE-E6FE010390D5}"/>
              </a:ext>
            </a:extLst>
          </p:cNvPr>
          <p:cNvSpPr txBox="1">
            <a:spLocks/>
          </p:cNvSpPr>
          <p:nvPr/>
        </p:nvSpPr>
        <p:spPr>
          <a:xfrm>
            <a:off x="438189" y="177801"/>
            <a:ext cx="7080211" cy="669252"/>
          </a:xfrm>
          <a:prstGeom prst="rect">
            <a:avLst/>
          </a:prstGeom>
        </p:spPr>
        <p:txBody>
          <a:bodyPr vert="horz" lIns="121920" tIns="60960" rIns="121920" bIns="60960" rtlCol="0" anchor="b" anchorCtr="0">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733" b="0" cap="none" dirty="0">
                <a:solidFill>
                  <a:schemeClr val="accent1"/>
                </a:solidFill>
                <a:latin typeface="Nunito" pitchFamily="2" charset="77"/>
              </a:rPr>
              <a:t>Provider Affiliation Letter</a:t>
            </a:r>
            <a:endParaRPr lang="en-US" sz="3733" b="0" dirty="0">
              <a:solidFill>
                <a:schemeClr val="accent1"/>
              </a:solidFill>
              <a:latin typeface="Nunito" pitchFamily="2" charset="77"/>
            </a:endParaRPr>
          </a:p>
        </p:txBody>
      </p:sp>
      <p:sp>
        <p:nvSpPr>
          <p:cNvPr id="12" name="Rectangle 4">
            <a:extLst>
              <a:ext uri="{FF2B5EF4-FFF2-40B4-BE49-F238E27FC236}">
                <a16:creationId xmlns:a16="http://schemas.microsoft.com/office/drawing/2014/main" id="{DD3BEEDD-FC4D-6A4D-BC72-D3630BD5C82F}"/>
              </a:ext>
            </a:extLst>
          </p:cNvPr>
          <p:cNvSpPr/>
          <p:nvPr/>
        </p:nvSpPr>
        <p:spPr>
          <a:xfrm>
            <a:off x="6705600" y="0"/>
            <a:ext cx="5511800" cy="6895237"/>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7386222 w 9144000"/>
              <a:gd name="connsiteY0" fmla="*/ 8878 h 5143500"/>
              <a:gd name="connsiteX1" fmla="*/ 9144000 w 9144000"/>
              <a:gd name="connsiteY1" fmla="*/ 0 h 5143500"/>
              <a:gd name="connsiteX2" fmla="*/ 9144000 w 9144000"/>
              <a:gd name="connsiteY2" fmla="*/ 5143500 h 5143500"/>
              <a:gd name="connsiteX3" fmla="*/ 0 w 9144000"/>
              <a:gd name="connsiteY3" fmla="*/ 5143500 h 5143500"/>
              <a:gd name="connsiteX4" fmla="*/ 7386222 w 9144000"/>
              <a:gd name="connsiteY4" fmla="*/ 8878 h 5143500"/>
              <a:gd name="connsiteX0" fmla="*/ 5442012 w 9144000"/>
              <a:gd name="connsiteY0" fmla="*/ 17755 h 5143500"/>
              <a:gd name="connsiteX1" fmla="*/ 9144000 w 9144000"/>
              <a:gd name="connsiteY1" fmla="*/ 0 h 5143500"/>
              <a:gd name="connsiteX2" fmla="*/ 9144000 w 9144000"/>
              <a:gd name="connsiteY2" fmla="*/ 5143500 h 5143500"/>
              <a:gd name="connsiteX3" fmla="*/ 0 w 9144000"/>
              <a:gd name="connsiteY3" fmla="*/ 5143500 h 5143500"/>
              <a:gd name="connsiteX4" fmla="*/ 5442012 w 9144000"/>
              <a:gd name="connsiteY4" fmla="*/ 17755 h 5143500"/>
              <a:gd name="connsiteX0" fmla="*/ 2299317 w 6001305"/>
              <a:gd name="connsiteY0" fmla="*/ 17755 h 5143500"/>
              <a:gd name="connsiteX1" fmla="*/ 6001305 w 6001305"/>
              <a:gd name="connsiteY1" fmla="*/ 0 h 5143500"/>
              <a:gd name="connsiteX2" fmla="*/ 6001305 w 6001305"/>
              <a:gd name="connsiteY2" fmla="*/ 5143500 h 5143500"/>
              <a:gd name="connsiteX3" fmla="*/ 0 w 6001305"/>
              <a:gd name="connsiteY3" fmla="*/ 5134622 h 5143500"/>
              <a:gd name="connsiteX4" fmla="*/ 2299317 w 6001305"/>
              <a:gd name="connsiteY4" fmla="*/ 17755 h 5143500"/>
              <a:gd name="connsiteX0" fmla="*/ 1686758 w 5388746"/>
              <a:gd name="connsiteY0" fmla="*/ 17755 h 5179011"/>
              <a:gd name="connsiteX1" fmla="*/ 5388746 w 5388746"/>
              <a:gd name="connsiteY1" fmla="*/ 0 h 5179011"/>
              <a:gd name="connsiteX2" fmla="*/ 5388746 w 5388746"/>
              <a:gd name="connsiteY2" fmla="*/ 5143500 h 5179011"/>
              <a:gd name="connsiteX3" fmla="*/ 0 w 5388746"/>
              <a:gd name="connsiteY3" fmla="*/ 5179011 h 5179011"/>
              <a:gd name="connsiteX4" fmla="*/ 1686758 w 5388746"/>
              <a:gd name="connsiteY4" fmla="*/ 17755 h 5179011"/>
              <a:gd name="connsiteX0" fmla="*/ 1695636 w 5397624"/>
              <a:gd name="connsiteY0" fmla="*/ 17755 h 5179011"/>
              <a:gd name="connsiteX1" fmla="*/ 5397624 w 5397624"/>
              <a:gd name="connsiteY1" fmla="*/ 0 h 5179011"/>
              <a:gd name="connsiteX2" fmla="*/ 5397624 w 5397624"/>
              <a:gd name="connsiteY2" fmla="*/ 5143500 h 5179011"/>
              <a:gd name="connsiteX3" fmla="*/ 0 w 5397624"/>
              <a:gd name="connsiteY3" fmla="*/ 5179011 h 5179011"/>
              <a:gd name="connsiteX4" fmla="*/ 1695636 w 5397624"/>
              <a:gd name="connsiteY4" fmla="*/ 17755 h 5179011"/>
              <a:gd name="connsiteX0" fmla="*/ 1704514 w 5406502"/>
              <a:gd name="connsiteY0" fmla="*/ 17755 h 5152378"/>
              <a:gd name="connsiteX1" fmla="*/ 5406502 w 5406502"/>
              <a:gd name="connsiteY1" fmla="*/ 0 h 5152378"/>
              <a:gd name="connsiteX2" fmla="*/ 5406502 w 5406502"/>
              <a:gd name="connsiteY2" fmla="*/ 5143500 h 5152378"/>
              <a:gd name="connsiteX3" fmla="*/ 0 w 5406502"/>
              <a:gd name="connsiteY3" fmla="*/ 5152378 h 5152378"/>
              <a:gd name="connsiteX4" fmla="*/ 1704514 w 5406502"/>
              <a:gd name="connsiteY4" fmla="*/ 17755 h 515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6502" h="5152378">
                <a:moveTo>
                  <a:pt x="1704514" y="17755"/>
                </a:moveTo>
                <a:lnTo>
                  <a:pt x="5406502" y="0"/>
                </a:lnTo>
                <a:lnTo>
                  <a:pt x="5406502" y="5143500"/>
                </a:lnTo>
                <a:lnTo>
                  <a:pt x="0" y="5152378"/>
                </a:lnTo>
                <a:lnTo>
                  <a:pt x="1704514" y="17755"/>
                </a:lnTo>
                <a:close/>
              </a:path>
            </a:pathLst>
          </a:custGeom>
          <a:gradFill flip="none" rotWithShape="1">
            <a:gsLst>
              <a:gs pos="86000">
                <a:srgbClr val="005C28"/>
              </a:gs>
              <a:gs pos="0">
                <a:srgbClr val="C7F506"/>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defTabSz="914377">
              <a:defRPr/>
            </a:pPr>
            <a:endParaRPr lang="en-ID" sz="1800" dirty="0">
              <a:solidFill>
                <a:prstClr val="white"/>
              </a:solidFill>
              <a:latin typeface="Open Sans" panose="020B0606030504020204" pitchFamily="34" charset="0"/>
            </a:endParaRPr>
          </a:p>
        </p:txBody>
      </p:sp>
      <p:pic>
        <p:nvPicPr>
          <p:cNvPr id="6" name="Picture 5">
            <a:extLst>
              <a:ext uri="{FF2B5EF4-FFF2-40B4-BE49-F238E27FC236}">
                <a16:creationId xmlns:a16="http://schemas.microsoft.com/office/drawing/2014/main" id="{F96CE941-66E3-43B2-95BB-44E556ECBE72}"/>
              </a:ext>
            </a:extLst>
          </p:cNvPr>
          <p:cNvPicPr>
            <a:picLocks noChangeAspect="1"/>
          </p:cNvPicPr>
          <p:nvPr/>
        </p:nvPicPr>
        <p:blipFill>
          <a:blip r:embed="rId2"/>
          <a:stretch>
            <a:fillRect/>
          </a:stretch>
        </p:blipFill>
        <p:spPr>
          <a:xfrm>
            <a:off x="826852" y="1019217"/>
            <a:ext cx="4731637" cy="5519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CEF8572A-47C0-4C0A-B5B7-40AF0A499C1A}"/>
              </a:ext>
            </a:extLst>
          </p:cNvPr>
          <p:cNvPicPr>
            <a:picLocks noChangeAspect="1"/>
          </p:cNvPicPr>
          <p:nvPr/>
        </p:nvPicPr>
        <p:blipFill>
          <a:blip r:embed="rId3"/>
          <a:stretch>
            <a:fillRect/>
          </a:stretch>
        </p:blipFill>
        <p:spPr>
          <a:xfrm>
            <a:off x="6197600" y="1001396"/>
            <a:ext cx="4730613" cy="55553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438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 calcmode="lin" valueType="num">
                                      <p:cBhvr additive="base">
                                        <p:cTn id="1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2"/>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C4A0B27-FDEB-C344-B1DA-9587A3F08F41}"/>
              </a:ext>
            </a:extLst>
          </p:cNvPr>
          <p:cNvSpPr/>
          <p:nvPr/>
        </p:nvSpPr>
        <p:spPr>
          <a:xfrm>
            <a:off x="1" y="0"/>
            <a:ext cx="2384184" cy="6858000"/>
          </a:xfrm>
          <a:prstGeom prst="rect">
            <a:avLst/>
          </a:prstGeom>
          <a:gradFill flip="none" rotWithShape="1">
            <a:gsLst>
              <a:gs pos="100000">
                <a:schemeClr val="accent2">
                  <a:lumMod val="98609"/>
                  <a:lumOff val="1391"/>
                </a:schemeClr>
              </a:gs>
              <a:gs pos="0">
                <a:srgbClr val="92D05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defTabSz="914377">
              <a:defRPr/>
            </a:pPr>
            <a:endParaRPr lang="en-ID" sz="1800" dirty="0">
              <a:solidFill>
                <a:prstClr val="white"/>
              </a:solidFill>
              <a:latin typeface="Open Sans" panose="020B0606030504020204" pitchFamily="34" charset="0"/>
            </a:endParaRPr>
          </a:p>
        </p:txBody>
      </p:sp>
      <p:sp>
        <p:nvSpPr>
          <p:cNvPr id="610" name="Shape 610"/>
          <p:cNvSpPr/>
          <p:nvPr/>
        </p:nvSpPr>
        <p:spPr>
          <a:xfrm>
            <a:off x="1157364" y="2301751"/>
            <a:ext cx="0" cy="4556251"/>
          </a:xfrm>
          <a:prstGeom prst="line">
            <a:avLst/>
          </a:prstGeom>
          <a:ln w="25400">
            <a:solidFill>
              <a:srgbClr val="FFFFFF"/>
            </a:solidFill>
            <a:miter lim="400000"/>
          </a:ln>
        </p:spPr>
        <p:txBody>
          <a:bodyPr lIns="0" tIns="0" rIns="0" bIns="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defRPr sz="3200"/>
            </a:pPr>
            <a:endParaRPr sz="1600"/>
          </a:p>
        </p:txBody>
      </p:sp>
      <p:sp>
        <p:nvSpPr>
          <p:cNvPr id="614" name="Shape 614"/>
          <p:cNvSpPr/>
          <p:nvPr/>
        </p:nvSpPr>
        <p:spPr>
          <a:xfrm>
            <a:off x="1157364" y="0"/>
            <a:ext cx="0" cy="1054763"/>
          </a:xfrm>
          <a:prstGeom prst="line">
            <a:avLst/>
          </a:prstGeom>
          <a:ln w="25400">
            <a:solidFill>
              <a:srgbClr val="FFFFFF"/>
            </a:solidFill>
            <a:miter lim="400000"/>
          </a:ln>
        </p:spPr>
        <p:txBody>
          <a:bodyPr lIns="0" tIns="0" rIns="0" bIns="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defRPr sz="3200"/>
            </a:pPr>
            <a:endParaRPr sz="1600"/>
          </a:p>
        </p:txBody>
      </p:sp>
      <p:sp>
        <p:nvSpPr>
          <p:cNvPr id="17" name="Shape 2540">
            <a:extLst>
              <a:ext uri="{FF2B5EF4-FFF2-40B4-BE49-F238E27FC236}">
                <a16:creationId xmlns:a16="http://schemas.microsoft.com/office/drawing/2014/main" id="{6319948F-3A10-164C-93A8-3A66531C88DC}"/>
              </a:ext>
            </a:extLst>
          </p:cNvPr>
          <p:cNvSpPr/>
          <p:nvPr/>
        </p:nvSpPr>
        <p:spPr>
          <a:xfrm>
            <a:off x="531424" y="1049872"/>
            <a:ext cx="1251880" cy="125188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50800" tIns="50800" rIns="50800" bIns="5080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60958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ndParaRPr>
          </a:p>
        </p:txBody>
      </p:sp>
      <p:pic>
        <p:nvPicPr>
          <p:cNvPr id="18" name="Picture 17" descr="A picture containing text, sign&#10;&#10;Description automatically generated">
            <a:extLst>
              <a:ext uri="{FF2B5EF4-FFF2-40B4-BE49-F238E27FC236}">
                <a16:creationId xmlns:a16="http://schemas.microsoft.com/office/drawing/2014/main" id="{7C620595-7987-2142-A509-7A0D59E36C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69601" y="279400"/>
            <a:ext cx="961785" cy="559499"/>
          </a:xfrm>
          <a:prstGeom prst="rect">
            <a:avLst/>
          </a:prstGeom>
        </p:spPr>
      </p:pic>
      <p:sp>
        <p:nvSpPr>
          <p:cNvPr id="3" name="Rectangle 2"/>
          <p:cNvSpPr/>
          <p:nvPr/>
        </p:nvSpPr>
        <p:spPr>
          <a:xfrm>
            <a:off x="2540000" y="504889"/>
            <a:ext cx="8839200" cy="6129371"/>
          </a:xfrm>
          <a:prstGeom prst="rect">
            <a:avLst/>
          </a:prstGeom>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ct val="120000"/>
              </a:lnSpc>
              <a:spcAft>
                <a:spcPts val="1200"/>
              </a:spcAft>
            </a:pPr>
            <a:r>
              <a:rPr lang="en-US" sz="1600" dirty="0">
                <a:solidFill>
                  <a:srgbClr val="404040"/>
                </a:solidFill>
                <a:latin typeface="Arial" panose="020B0604020202020204" pitchFamily="34" charset="0"/>
                <a:ea typeface="Arial" panose="020B0604020202020204" pitchFamily="34" charset="0"/>
                <a:cs typeface="Times New Roman" panose="02020603050405020304" pitchFamily="18" charset="0"/>
              </a:rPr>
              <a:t>Outreach Objective:</a:t>
            </a:r>
          </a:p>
          <a:p>
            <a:pPr>
              <a:lnSpc>
                <a:spcPct val="120000"/>
              </a:lnSpc>
              <a:spcAft>
                <a:spcPts val="1200"/>
              </a:spcAft>
            </a:pPr>
            <a:r>
              <a:rPr lang="en-US" sz="1600" dirty="0">
                <a:solidFill>
                  <a:srgbClr val="404040"/>
                </a:solidFill>
                <a:latin typeface="Arial" panose="020B0604020202020204" pitchFamily="34" charset="0"/>
                <a:ea typeface="Arial" panose="020B0604020202020204" pitchFamily="34" charset="0"/>
                <a:cs typeface="Times New Roman" panose="02020603050405020304" pitchFamily="18" charset="0"/>
              </a:rPr>
              <a:t>Enhance and strengthen our relationships with key hospitals, physicians and physician groups by using our ATRIO leadership team, agent and agency partners, and physician outreach team:</a:t>
            </a:r>
            <a:endParaRPr lang="en-US" sz="1200" dirty="0">
              <a:solidFill>
                <a:srgbClr val="404040"/>
              </a:solidFill>
              <a:latin typeface="Arial" panose="020B0604020202020204" pitchFamily="34" charset="0"/>
              <a:ea typeface="Arial" panose="020B0604020202020204" pitchFamily="34" charset="0"/>
              <a:cs typeface="Times New Roman" panose="02020603050405020304" pitchFamily="18" charset="0"/>
            </a:endParaRPr>
          </a:p>
          <a:p>
            <a:pPr>
              <a:lnSpc>
                <a:spcPct val="120000"/>
              </a:lnSpc>
              <a:spcAft>
                <a:spcPts val="1200"/>
              </a:spcAft>
            </a:pPr>
            <a:r>
              <a:rPr lang="en-US" sz="1600" dirty="0">
                <a:solidFill>
                  <a:srgbClr val="404040"/>
                </a:solidFill>
                <a:latin typeface="Arial" panose="020B0604020202020204" pitchFamily="34" charset="0"/>
                <a:ea typeface="Arial" panose="020B0604020202020204" pitchFamily="34" charset="0"/>
                <a:cs typeface="Times New Roman" panose="02020603050405020304" pitchFamily="18" charset="0"/>
              </a:rPr>
              <a:t> </a:t>
            </a:r>
            <a:r>
              <a:rPr lang="en-US" sz="1600" dirty="0">
                <a:latin typeface="Arial" panose="020B0604020202020204" pitchFamily="34" charset="0"/>
                <a:ea typeface="Arial" panose="020B0604020202020204" pitchFamily="34" charset="0"/>
                <a:cs typeface="Times New Roman" panose="02020603050405020304" pitchFamily="18" charset="0"/>
              </a:rPr>
              <a:t>Facilitate monthly calls between ATRIO management and physician operations</a:t>
            </a:r>
            <a:endParaRPr lang="en-US" sz="1467" dirty="0">
              <a:latin typeface="Arial" panose="020B0604020202020204" pitchFamily="34" charset="0"/>
              <a:ea typeface="Arial" panose="020B0604020202020204" pitchFamily="34" charset="0"/>
              <a:cs typeface="Times New Roman" panose="02020603050405020304" pitchFamily="18" charset="0"/>
            </a:endParaRPr>
          </a:p>
          <a:p>
            <a:pPr marL="990575" marR="0" lvl="1" indent="-380990">
              <a:lnSpc>
                <a:spcPct val="107000"/>
              </a:lnSpc>
              <a:spcBef>
                <a:spcPts val="0"/>
              </a:spcBef>
              <a:spcAft>
                <a:spcPts val="1067"/>
              </a:spcAft>
              <a:buFont typeface="Courier New" panose="02070309020205020404" pitchFamily="49" charset="0"/>
              <a:buChar char="o"/>
            </a:pPr>
            <a:r>
              <a:rPr lang="en-US" sz="1600" dirty="0">
                <a:latin typeface="Arial" panose="020B0604020202020204" pitchFamily="34" charset="0"/>
                <a:ea typeface="Arial" panose="020B0604020202020204" pitchFamily="34" charset="0"/>
                <a:cs typeface="Times New Roman" panose="02020603050405020304" pitchFamily="18" charset="0"/>
              </a:rPr>
              <a:t>Call Objective:</a:t>
            </a:r>
            <a:r>
              <a:rPr lang="en-US" sz="1600" dirty="0">
                <a:solidFill>
                  <a:srgbClr val="404040"/>
                </a:solidFill>
                <a:latin typeface="Arial" panose="020B0604020202020204" pitchFamily="34" charset="0"/>
                <a:ea typeface="Arial" panose="020B0604020202020204" pitchFamily="34" charset="0"/>
                <a:cs typeface="Times New Roman" panose="02020603050405020304" pitchFamily="18" charset="0"/>
              </a:rPr>
              <a:t> </a:t>
            </a:r>
            <a:endParaRPr lang="en-US" sz="1200" dirty="0">
              <a:solidFill>
                <a:srgbClr val="404040"/>
              </a:solidFill>
              <a:latin typeface="Arial" panose="020B0604020202020204" pitchFamily="34" charset="0"/>
              <a:ea typeface="Arial" panose="020B0604020202020204" pitchFamily="34" charset="0"/>
              <a:cs typeface="Times New Roman" panose="02020603050405020304" pitchFamily="18" charset="0"/>
            </a:endParaRPr>
          </a:p>
          <a:p>
            <a:pPr marL="1523962" marR="0" lvl="2" indent="-304792">
              <a:lnSpc>
                <a:spcPct val="107000"/>
              </a:lnSpc>
              <a:spcBef>
                <a:spcPts val="0"/>
              </a:spcBef>
              <a:spcAft>
                <a:spcPts val="0"/>
              </a:spcAft>
              <a:buFont typeface="Arial" panose="020B0604020202020204" pitchFamily="34" charset="0"/>
              <a:buChar char="•"/>
            </a:pPr>
            <a:r>
              <a:rPr lang="en-US" sz="1600" dirty="0">
                <a:latin typeface="Arial" panose="020B0604020202020204" pitchFamily="34" charset="0"/>
                <a:ea typeface="Arial" panose="020B0604020202020204" pitchFamily="34" charset="0"/>
                <a:cs typeface="Times New Roman" panose="02020603050405020304" pitchFamily="18" charset="0"/>
              </a:rPr>
              <a:t>Identify key partners</a:t>
            </a:r>
            <a:endParaRPr lang="en-US" sz="1467" dirty="0">
              <a:latin typeface="Arial" panose="020B0604020202020204" pitchFamily="34" charset="0"/>
              <a:ea typeface="Arial" panose="020B0604020202020204" pitchFamily="34" charset="0"/>
              <a:cs typeface="Times New Roman" panose="02020603050405020304" pitchFamily="18" charset="0"/>
            </a:endParaRPr>
          </a:p>
          <a:p>
            <a:pPr marL="1523962" marR="0" lvl="2" indent="-304792">
              <a:lnSpc>
                <a:spcPct val="107000"/>
              </a:lnSpc>
              <a:spcBef>
                <a:spcPts val="0"/>
              </a:spcBef>
              <a:spcAft>
                <a:spcPts val="0"/>
              </a:spcAft>
              <a:buFont typeface="Arial" panose="020B0604020202020204" pitchFamily="34" charset="0"/>
              <a:buChar char="•"/>
            </a:pPr>
            <a:r>
              <a:rPr lang="en-US" sz="1600" dirty="0">
                <a:latin typeface="Arial" panose="020B0604020202020204" pitchFamily="34" charset="0"/>
                <a:ea typeface="Arial" panose="020B0604020202020204" pitchFamily="34" charset="0"/>
                <a:cs typeface="Times New Roman" panose="02020603050405020304" pitchFamily="18" charset="0"/>
              </a:rPr>
              <a:t>Utilize the Medical Group advocacy team to help introduce sales team to identified key partners</a:t>
            </a:r>
            <a:endParaRPr lang="en-US" sz="1467" dirty="0">
              <a:latin typeface="Arial" panose="020B0604020202020204" pitchFamily="34" charset="0"/>
              <a:ea typeface="Arial" panose="020B0604020202020204" pitchFamily="34" charset="0"/>
              <a:cs typeface="Times New Roman" panose="02020603050405020304" pitchFamily="18" charset="0"/>
            </a:endParaRPr>
          </a:p>
          <a:p>
            <a:pPr marL="1523962" marR="0" lvl="2" indent="-304792">
              <a:lnSpc>
                <a:spcPct val="107000"/>
              </a:lnSpc>
              <a:spcBef>
                <a:spcPts val="0"/>
              </a:spcBef>
              <a:spcAft>
                <a:spcPts val="0"/>
              </a:spcAft>
              <a:buFont typeface="Arial" panose="020B0604020202020204" pitchFamily="34" charset="0"/>
              <a:buChar char="•"/>
            </a:pPr>
            <a:r>
              <a:rPr lang="en-US" sz="1600" dirty="0">
                <a:latin typeface="Arial" panose="020B0604020202020204" pitchFamily="34" charset="0"/>
                <a:ea typeface="Arial" panose="020B0604020202020204" pitchFamily="34" charset="0"/>
                <a:cs typeface="Times New Roman" panose="02020603050405020304" pitchFamily="18" charset="0"/>
              </a:rPr>
              <a:t>Create and maintain tracking sheet to identify PCP's with large practices – tracking will include: </a:t>
            </a:r>
            <a:endParaRPr lang="en-US" sz="1467" dirty="0">
              <a:latin typeface="Arial" panose="020B0604020202020204" pitchFamily="34" charset="0"/>
              <a:ea typeface="Arial" panose="020B0604020202020204" pitchFamily="34" charset="0"/>
              <a:cs typeface="Times New Roman" panose="02020603050405020304" pitchFamily="18" charset="0"/>
            </a:endParaRPr>
          </a:p>
          <a:p>
            <a:pPr marL="2133547" marR="0" lvl="3" indent="-304792">
              <a:lnSpc>
                <a:spcPct val="107000"/>
              </a:lnSpc>
              <a:spcBef>
                <a:spcPts val="0"/>
              </a:spcBef>
              <a:spcAft>
                <a:spcPts val="0"/>
              </a:spcAft>
              <a:buFont typeface="Arial" panose="020B0604020202020204" pitchFamily="34" charset="0"/>
              <a:buChar char="•"/>
            </a:pPr>
            <a:r>
              <a:rPr lang="en-US" sz="1600" dirty="0">
                <a:latin typeface="Arial" panose="020B0604020202020204" pitchFamily="34" charset="0"/>
                <a:ea typeface="Arial" panose="020B0604020202020204" pitchFamily="34" charset="0"/>
                <a:cs typeface="Times New Roman" panose="02020603050405020304" pitchFamily="18" charset="0"/>
              </a:rPr>
              <a:t>Assign territories/agents </a:t>
            </a:r>
            <a:endParaRPr lang="en-US" sz="1467" dirty="0">
              <a:latin typeface="Arial" panose="020B0604020202020204" pitchFamily="34" charset="0"/>
              <a:ea typeface="Arial" panose="020B0604020202020204" pitchFamily="34" charset="0"/>
              <a:cs typeface="Times New Roman" panose="02020603050405020304" pitchFamily="18" charset="0"/>
            </a:endParaRPr>
          </a:p>
          <a:p>
            <a:pPr marL="2133547" marR="0" lvl="3" indent="-304792">
              <a:lnSpc>
                <a:spcPct val="107000"/>
              </a:lnSpc>
              <a:spcBef>
                <a:spcPts val="0"/>
              </a:spcBef>
              <a:spcAft>
                <a:spcPts val="0"/>
              </a:spcAft>
              <a:buFont typeface="Arial" panose="020B0604020202020204" pitchFamily="34" charset="0"/>
              <a:buChar char="•"/>
            </a:pPr>
            <a:r>
              <a:rPr lang="en-US" sz="1600" dirty="0">
                <a:latin typeface="Arial" panose="020B0604020202020204" pitchFamily="34" charset="0"/>
                <a:ea typeface="Arial" panose="020B0604020202020204" pitchFamily="34" charset="0"/>
                <a:cs typeface="Times New Roman" panose="02020603050405020304" pitchFamily="18" charset="0"/>
              </a:rPr>
              <a:t>Identify gaps</a:t>
            </a:r>
            <a:endParaRPr lang="en-US" sz="1467" dirty="0">
              <a:latin typeface="Arial" panose="020B0604020202020204" pitchFamily="34" charset="0"/>
              <a:ea typeface="Arial" panose="020B0604020202020204" pitchFamily="34" charset="0"/>
              <a:cs typeface="Times New Roman" panose="02020603050405020304" pitchFamily="18" charset="0"/>
            </a:endParaRPr>
          </a:p>
          <a:p>
            <a:pPr marL="2133547" marR="0" lvl="3" indent="-304792">
              <a:lnSpc>
                <a:spcPct val="107000"/>
              </a:lnSpc>
              <a:spcBef>
                <a:spcPts val="0"/>
              </a:spcBef>
              <a:spcAft>
                <a:spcPts val="1067"/>
              </a:spcAft>
              <a:buFont typeface="Arial" panose="020B0604020202020204" pitchFamily="34" charset="0"/>
              <a:buChar char="•"/>
            </a:pPr>
            <a:r>
              <a:rPr lang="en-US" sz="1600" dirty="0">
                <a:latin typeface="Arial" panose="020B0604020202020204" pitchFamily="34" charset="0"/>
                <a:ea typeface="Arial" panose="020B0604020202020204" pitchFamily="34" charset="0"/>
                <a:cs typeface="Times New Roman" panose="02020603050405020304" pitchFamily="18" charset="0"/>
              </a:rPr>
              <a:t>Create best practices</a:t>
            </a:r>
            <a:endParaRPr lang="en-US" sz="1200" dirty="0">
              <a:solidFill>
                <a:srgbClr val="404040"/>
              </a:solidFill>
              <a:latin typeface="Arial" panose="020B0604020202020204" pitchFamily="34" charset="0"/>
              <a:ea typeface="Arial" panose="020B0604020202020204" pitchFamily="34" charset="0"/>
              <a:cs typeface="Times New Roman" panose="02020603050405020304" pitchFamily="18" charset="0"/>
            </a:endParaRPr>
          </a:p>
          <a:p>
            <a:pPr marL="990575" marR="0" lvl="1" indent="-380990">
              <a:lnSpc>
                <a:spcPct val="107000"/>
              </a:lnSpc>
              <a:spcBef>
                <a:spcPts val="0"/>
              </a:spcBef>
              <a:spcAft>
                <a:spcPts val="0"/>
              </a:spcAft>
              <a:buFont typeface="Courier New" panose="02070309020205020404" pitchFamily="49" charset="0"/>
              <a:buChar char="o"/>
            </a:pPr>
            <a:r>
              <a:rPr lang="en-US" sz="1600" dirty="0">
                <a:latin typeface="Arial" panose="020B0604020202020204" pitchFamily="34" charset="0"/>
                <a:ea typeface="Arial" panose="020B0604020202020204" pitchFamily="34" charset="0"/>
                <a:cs typeface="Times New Roman" panose="02020603050405020304" pitchFamily="18" charset="0"/>
              </a:rPr>
              <a:t>Use tracking sheet to build a business plan with each partnership, which will include:</a:t>
            </a:r>
            <a:endParaRPr lang="en-US" sz="1467" dirty="0">
              <a:latin typeface="Arial" panose="020B0604020202020204" pitchFamily="34" charset="0"/>
              <a:ea typeface="Arial" panose="020B0604020202020204" pitchFamily="34" charset="0"/>
              <a:cs typeface="Times New Roman" panose="02020603050405020304" pitchFamily="18" charset="0"/>
            </a:endParaRPr>
          </a:p>
          <a:p>
            <a:pPr marL="1523962" marR="0" lvl="2" indent="-304792">
              <a:lnSpc>
                <a:spcPct val="107000"/>
              </a:lnSpc>
              <a:spcBef>
                <a:spcPts val="0"/>
              </a:spcBef>
              <a:spcAft>
                <a:spcPts val="0"/>
              </a:spcAft>
              <a:buFont typeface="Arial" panose="020B0604020202020204" pitchFamily="34" charset="0"/>
              <a:buChar char="•"/>
            </a:pPr>
            <a:r>
              <a:rPr lang="en-US" sz="1600" dirty="0">
                <a:latin typeface="Arial" panose="020B0604020202020204" pitchFamily="34" charset="0"/>
                <a:ea typeface="Arial" panose="020B0604020202020204" pitchFamily="34" charset="0"/>
                <a:cs typeface="Times New Roman" panose="02020603050405020304" pitchFamily="18" charset="0"/>
              </a:rPr>
              <a:t>Frequency of visit</a:t>
            </a:r>
            <a:endParaRPr lang="en-US" sz="1467" dirty="0">
              <a:latin typeface="Arial" panose="020B0604020202020204" pitchFamily="34" charset="0"/>
              <a:ea typeface="Arial" panose="020B0604020202020204" pitchFamily="34" charset="0"/>
              <a:cs typeface="Times New Roman" panose="02020603050405020304" pitchFamily="18" charset="0"/>
            </a:endParaRPr>
          </a:p>
          <a:p>
            <a:pPr marL="1523962" marR="0" lvl="2" indent="-304792">
              <a:lnSpc>
                <a:spcPct val="107000"/>
              </a:lnSpc>
              <a:spcBef>
                <a:spcPts val="0"/>
              </a:spcBef>
              <a:spcAft>
                <a:spcPts val="0"/>
              </a:spcAft>
              <a:buFont typeface="Arial" panose="020B0604020202020204" pitchFamily="34" charset="0"/>
              <a:buChar char="•"/>
            </a:pPr>
            <a:r>
              <a:rPr lang="en-US" sz="1600" dirty="0">
                <a:latin typeface="Arial" panose="020B0604020202020204" pitchFamily="34" charset="0"/>
                <a:ea typeface="Arial" panose="020B0604020202020204" pitchFamily="34" charset="0"/>
                <a:cs typeface="Times New Roman" panose="02020603050405020304" pitchFamily="18" charset="0"/>
              </a:rPr>
              <a:t>Projected outcome</a:t>
            </a:r>
            <a:endParaRPr lang="en-US" sz="1467" dirty="0">
              <a:latin typeface="Arial" panose="020B0604020202020204" pitchFamily="34" charset="0"/>
              <a:ea typeface="Arial" panose="020B0604020202020204" pitchFamily="34" charset="0"/>
              <a:cs typeface="Times New Roman" panose="02020603050405020304" pitchFamily="18" charset="0"/>
            </a:endParaRPr>
          </a:p>
          <a:p>
            <a:pPr marL="1523962" marR="0" lvl="2" indent="-304792">
              <a:lnSpc>
                <a:spcPct val="107000"/>
              </a:lnSpc>
              <a:spcBef>
                <a:spcPts val="0"/>
              </a:spcBef>
              <a:spcAft>
                <a:spcPts val="0"/>
              </a:spcAft>
              <a:buFont typeface="Arial" panose="020B0604020202020204" pitchFamily="34" charset="0"/>
              <a:buChar char="•"/>
            </a:pPr>
            <a:r>
              <a:rPr lang="en-US" sz="1600" dirty="0">
                <a:latin typeface="Arial" panose="020B0604020202020204" pitchFamily="34" charset="0"/>
                <a:ea typeface="Arial" panose="020B0604020202020204" pitchFamily="34" charset="0"/>
                <a:cs typeface="Times New Roman" panose="02020603050405020304" pitchFamily="18" charset="0"/>
              </a:rPr>
              <a:t>Planned Sales and Educational events</a:t>
            </a:r>
            <a:endParaRPr lang="en-US" sz="1467" dirty="0">
              <a:latin typeface="Arial" panose="020B0604020202020204" pitchFamily="34" charset="0"/>
              <a:ea typeface="Arial" panose="020B0604020202020204" pitchFamily="34" charset="0"/>
              <a:cs typeface="Times New Roman" panose="02020603050405020304" pitchFamily="18" charset="0"/>
            </a:endParaRPr>
          </a:p>
          <a:p>
            <a:pPr marL="1523962" marR="0" lvl="2" indent="-304792">
              <a:lnSpc>
                <a:spcPct val="107000"/>
              </a:lnSpc>
              <a:spcBef>
                <a:spcPts val="0"/>
              </a:spcBef>
              <a:spcAft>
                <a:spcPts val="1067"/>
              </a:spcAft>
              <a:buFont typeface="Arial" panose="020B0604020202020204" pitchFamily="34" charset="0"/>
              <a:buChar char="•"/>
            </a:pPr>
            <a:r>
              <a:rPr lang="en-US" sz="1600" dirty="0">
                <a:latin typeface="Arial" panose="020B0604020202020204" pitchFamily="34" charset="0"/>
                <a:ea typeface="Arial" panose="020B0604020202020204" pitchFamily="34" charset="0"/>
                <a:cs typeface="Times New Roman" panose="02020603050405020304" pitchFamily="18" charset="0"/>
              </a:rPr>
              <a:t>Lunch and learns for staff</a:t>
            </a:r>
          </a:p>
          <a:p>
            <a:pPr marL="1523962" marR="0" lvl="2" indent="-304792">
              <a:lnSpc>
                <a:spcPct val="107000"/>
              </a:lnSpc>
              <a:spcBef>
                <a:spcPts val="0"/>
              </a:spcBef>
              <a:spcAft>
                <a:spcPts val="1067"/>
              </a:spcAft>
              <a:buFont typeface="Arial" panose="020B0604020202020204" pitchFamily="34" charset="0"/>
              <a:buChar char="•"/>
            </a:pPr>
            <a:r>
              <a:rPr lang="en-US" sz="1600" dirty="0">
                <a:latin typeface="Arial" panose="020B0604020202020204" pitchFamily="34" charset="0"/>
                <a:ea typeface="Arial" panose="020B0604020202020204" pitchFamily="34" charset="0"/>
                <a:cs typeface="Times New Roman" panose="02020603050405020304" pitchFamily="18" charset="0"/>
              </a:rPr>
              <a:t>Material needs - formularies, Medicare Guide, compliance guidelines</a:t>
            </a:r>
            <a:endParaRPr lang="en-US" sz="3200" dirty="0"/>
          </a:p>
        </p:txBody>
      </p:sp>
    </p:spTree>
    <p:extLst>
      <p:ext uri="{BB962C8B-B14F-4D97-AF65-F5344CB8AC3E}">
        <p14:creationId xmlns:p14="http://schemas.microsoft.com/office/powerpoint/2010/main" val="290674016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p:tmAbs val="0"/>
                                  </p:iterate>
                                  <p:childTnLst>
                                    <p:set>
                                      <p:cBhvr>
                                        <p:cTn id="6" dur="1" fill="hold">
                                          <p:stCondLst>
                                            <p:cond delay="0"/>
                                          </p:stCondLst>
                                        </p:cTn>
                                        <p:tgtEl>
                                          <p:spTgt spid="614"/>
                                        </p:tgtEl>
                                        <p:attrNameLst>
                                          <p:attrName>style.visibility</p:attrName>
                                        </p:attrNameLst>
                                      </p:cBhvr>
                                      <p:to>
                                        <p:strVal val="visible"/>
                                      </p:to>
                                    </p:set>
                                    <p:animEffect transition="in" filter="wipe(up)">
                                      <p:cBhvr>
                                        <p:cTn id="7" dur="500"/>
                                        <p:tgtEl>
                                          <p:spTgt spid="6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childTnLst>
                          </p:cTn>
                        </p:par>
                        <p:par>
                          <p:cTn id="11" fill="hold">
                            <p:stCondLst>
                              <p:cond delay="500"/>
                            </p:stCondLst>
                            <p:childTnLst>
                              <p:par>
                                <p:cTn id="12" presetID="22" presetClass="entr" presetSubtype="1" fill="hold" grpId="0" nodeType="afterEffect">
                                  <p:stCondLst>
                                    <p:cond delay="0"/>
                                  </p:stCondLst>
                                  <p:iterate>
                                    <p:tmAbs val="0"/>
                                  </p:iterate>
                                  <p:childTnLst>
                                    <p:set>
                                      <p:cBhvr>
                                        <p:cTn id="13" fill="hold"/>
                                        <p:tgtEl>
                                          <p:spTgt spid="610"/>
                                        </p:tgtEl>
                                        <p:attrNameLst>
                                          <p:attrName>style.visibility</p:attrName>
                                        </p:attrNameLst>
                                      </p:cBhvr>
                                      <p:to>
                                        <p:strVal val="visible"/>
                                      </p:to>
                                    </p:set>
                                    <p:animEffect transition="in" filter="wipe(up)">
                                      <p:cBhvr>
                                        <p:cTn id="14" dur="500"/>
                                        <p:tgtEl>
                                          <p:spTgt spid="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 grpId="0" animBg="1" advAuto="0"/>
      <p:bldP spid="614" grpId="0" animBg="1" advAuto="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64A928-78C5-67CE-3EDB-9F7EFE198C4F}"/>
              </a:ext>
            </a:extLst>
          </p:cNvPr>
          <p:cNvSpPr>
            <a:spLocks noGrp="1"/>
          </p:cNvSpPr>
          <p:nvPr>
            <p:ph type="sldNum" sz="quarter" idx="4294967295"/>
          </p:nvPr>
        </p:nvSpPr>
        <p:spPr/>
        <p:txBody>
          <a:bodyPr/>
          <a:lst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08186383-8D6A-4AC9-9ACC-1035AF233B0C}" type="slidenum">
              <a:rPr kumimoji="0" lang="en-US" sz="1467"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2</a:t>
            </a:fld>
            <a:endParaRPr kumimoji="0" lang="en-US" sz="1467"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C44DF393-1163-57AD-34ED-D812C2CFFC07}"/>
              </a:ext>
            </a:extLst>
          </p:cNvPr>
          <p:cNvSpPr>
            <a:spLocks noGrp="1"/>
          </p:cNvSpPr>
          <p:nvPr>
            <p:ph type="body" sz="quarter" idx="11"/>
          </p:nvPr>
        </p:nvSpPr>
        <p:spPr>
          <a:xfrm>
            <a:off x="1757629" y="636349"/>
            <a:ext cx="6815016" cy="508000"/>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000" b="1" dirty="0">
                <a:solidFill>
                  <a:schemeClr val="bg1"/>
                </a:solidFill>
                <a:latin typeface="Nunito SemiBold" pitchFamily="2" charset="0"/>
              </a:rPr>
              <a:t>Table of Contents</a:t>
            </a:r>
          </a:p>
        </p:txBody>
      </p:sp>
      <p:sp>
        <p:nvSpPr>
          <p:cNvPr id="4" name="Text Placeholder 3">
            <a:extLst>
              <a:ext uri="{FF2B5EF4-FFF2-40B4-BE49-F238E27FC236}">
                <a16:creationId xmlns:a16="http://schemas.microsoft.com/office/drawing/2014/main" id="{CF95A570-A01A-6845-D679-10920765D57E}"/>
              </a:ext>
            </a:extLst>
          </p:cNvPr>
          <p:cNvSpPr>
            <a:spLocks noGrp="1"/>
          </p:cNvSpPr>
          <p:nvPr>
            <p:ph type="body" sz="quarter" idx="12"/>
          </p:nvPr>
        </p:nvSpPr>
        <p:spPr>
          <a:xfrm>
            <a:off x="1924734" y="1335314"/>
            <a:ext cx="6461276" cy="5522686"/>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285750" indent="-285750">
              <a:lnSpc>
                <a:spcPct val="150000"/>
              </a:lnSpc>
              <a:buSzPct val="110000"/>
              <a:buFont typeface="+mj-lt"/>
              <a:buAutoNum type="romanUcPeriod"/>
            </a:pPr>
            <a:r>
              <a:rPr lang="en-US" sz="1800" b="1" dirty="0">
                <a:solidFill>
                  <a:srgbClr val="218796"/>
                </a:solidFill>
                <a:latin typeface="Nunito" pitchFamily="2" charset="0"/>
              </a:rPr>
              <a:t>    Introduction</a:t>
            </a:r>
          </a:p>
          <a:p>
            <a:pPr marL="285750" indent="-285750">
              <a:lnSpc>
                <a:spcPct val="150000"/>
              </a:lnSpc>
              <a:buSzPct val="110000"/>
              <a:buFont typeface="+mj-lt"/>
              <a:buAutoNum type="romanUcPeriod"/>
            </a:pPr>
            <a:r>
              <a:rPr lang="en-US" sz="1800" b="1" dirty="0">
                <a:solidFill>
                  <a:srgbClr val="218796"/>
                </a:solidFill>
                <a:latin typeface="Nunito" pitchFamily="2" charset="0"/>
              </a:rPr>
              <a:t>    Quality Measures</a:t>
            </a:r>
          </a:p>
          <a:p>
            <a:pPr marL="285750" indent="-285750">
              <a:lnSpc>
                <a:spcPct val="150000"/>
              </a:lnSpc>
              <a:buSzPct val="110000"/>
              <a:buFont typeface="+mj-lt"/>
              <a:buAutoNum type="romanUcPeriod"/>
            </a:pPr>
            <a:r>
              <a:rPr lang="en-US" sz="1800" b="1" dirty="0">
                <a:solidFill>
                  <a:srgbClr val="218796"/>
                </a:solidFill>
                <a:latin typeface="Nunito" pitchFamily="2" charset="0"/>
              </a:rPr>
              <a:t>    Star Ratings </a:t>
            </a:r>
          </a:p>
          <a:p>
            <a:pPr marL="285750" indent="-285750">
              <a:lnSpc>
                <a:spcPct val="150000"/>
              </a:lnSpc>
              <a:buSzPct val="110000"/>
              <a:buFont typeface="+mj-lt"/>
              <a:buAutoNum type="romanUcPeriod"/>
            </a:pPr>
            <a:r>
              <a:rPr lang="en-US" sz="1800" b="1" dirty="0">
                <a:solidFill>
                  <a:srgbClr val="218796"/>
                </a:solidFill>
                <a:latin typeface="Nunito" pitchFamily="2" charset="0"/>
              </a:rPr>
              <a:t>    Medicare Enrollment Timeline</a:t>
            </a:r>
          </a:p>
          <a:p>
            <a:pPr marL="285750" indent="-285750">
              <a:lnSpc>
                <a:spcPct val="150000"/>
              </a:lnSpc>
              <a:buSzPct val="110000"/>
              <a:buFont typeface="+mj-lt"/>
              <a:buAutoNum type="romanUcPeriod"/>
            </a:pPr>
            <a:r>
              <a:rPr lang="en-US" sz="1800" b="1" dirty="0">
                <a:solidFill>
                  <a:srgbClr val="218796"/>
                </a:solidFill>
                <a:latin typeface="Nunito" pitchFamily="2" charset="0"/>
              </a:rPr>
              <a:t>    Growth Strategies</a:t>
            </a:r>
          </a:p>
          <a:p>
            <a:pPr marL="285750" indent="-285750">
              <a:lnSpc>
                <a:spcPct val="150000"/>
              </a:lnSpc>
              <a:buSzPct val="110000"/>
              <a:buFont typeface="+mj-lt"/>
              <a:buAutoNum type="romanUcPeriod"/>
            </a:pPr>
            <a:r>
              <a:rPr lang="en-US" sz="1800" b="1" dirty="0">
                <a:solidFill>
                  <a:srgbClr val="218796"/>
                </a:solidFill>
                <a:latin typeface="Nunito" pitchFamily="2" charset="0"/>
              </a:rPr>
              <a:t>    Patient Communication </a:t>
            </a:r>
          </a:p>
          <a:p>
            <a:pPr marL="285750" indent="-285750">
              <a:lnSpc>
                <a:spcPct val="150000"/>
              </a:lnSpc>
              <a:buSzPct val="110000"/>
              <a:buFont typeface="+mj-lt"/>
              <a:buAutoNum type="romanUcPeriod"/>
            </a:pPr>
            <a:r>
              <a:rPr lang="en-US" sz="1800" b="1" dirty="0">
                <a:solidFill>
                  <a:srgbClr val="218796"/>
                </a:solidFill>
                <a:latin typeface="Nunito" pitchFamily="2" charset="0"/>
              </a:rPr>
              <a:t>   Permissible Provider Activities </a:t>
            </a:r>
          </a:p>
          <a:p>
            <a:pPr marL="285750" indent="-285750">
              <a:lnSpc>
                <a:spcPct val="150000"/>
              </a:lnSpc>
              <a:buSzPct val="110000"/>
              <a:buFont typeface="+mj-lt"/>
              <a:buAutoNum type="romanUcPeriod"/>
            </a:pPr>
            <a:r>
              <a:rPr lang="en-US" sz="1800" b="1" dirty="0">
                <a:solidFill>
                  <a:srgbClr val="218796"/>
                </a:solidFill>
                <a:latin typeface="Nunito" pitchFamily="2" charset="0"/>
              </a:rPr>
              <a:t>  Non-Permissible Provider Activities</a:t>
            </a:r>
          </a:p>
          <a:p>
            <a:pPr marL="285750" indent="-285750">
              <a:lnSpc>
                <a:spcPct val="150000"/>
              </a:lnSpc>
              <a:buSzPct val="110000"/>
              <a:buFont typeface="+mj-lt"/>
              <a:buAutoNum type="romanUcPeriod"/>
            </a:pPr>
            <a:r>
              <a:rPr lang="en-US" sz="1800" b="1" dirty="0">
                <a:solidFill>
                  <a:srgbClr val="218796"/>
                </a:solidFill>
                <a:latin typeface="Nunito" pitchFamily="2" charset="0"/>
              </a:rPr>
              <a:t>    Provider Education</a:t>
            </a:r>
          </a:p>
          <a:p>
            <a:pPr marL="285750" indent="-285750">
              <a:lnSpc>
                <a:spcPct val="150000"/>
              </a:lnSpc>
              <a:buSzPct val="110000"/>
              <a:buFont typeface="+mj-lt"/>
              <a:buAutoNum type="romanUcPeriod"/>
            </a:pPr>
            <a:r>
              <a:rPr lang="en-US" sz="1800" b="1" dirty="0">
                <a:solidFill>
                  <a:srgbClr val="218796"/>
                </a:solidFill>
                <a:latin typeface="Nunito" pitchFamily="2" charset="0"/>
              </a:rPr>
              <a:t>    Balance Billing </a:t>
            </a:r>
          </a:p>
          <a:p>
            <a:pPr marL="285750" indent="-285750">
              <a:lnSpc>
                <a:spcPct val="150000"/>
              </a:lnSpc>
              <a:buSzPct val="110000"/>
              <a:buFont typeface="+mj-lt"/>
              <a:buAutoNum type="romanUcPeriod"/>
            </a:pPr>
            <a:r>
              <a:rPr lang="en-US" sz="1800" b="1" dirty="0">
                <a:solidFill>
                  <a:srgbClr val="218796"/>
                </a:solidFill>
                <a:latin typeface="Nunito" pitchFamily="2" charset="0"/>
              </a:rPr>
              <a:t>    Medical Record Audit Report</a:t>
            </a:r>
          </a:p>
          <a:p>
            <a:pPr marL="285750" indent="-285750">
              <a:lnSpc>
                <a:spcPct val="150000"/>
              </a:lnSpc>
              <a:buSzPct val="110000"/>
              <a:buFont typeface="+mj-lt"/>
              <a:buAutoNum type="romanUcPeriod"/>
            </a:pPr>
            <a:r>
              <a:rPr lang="en-US" sz="1800" b="1" dirty="0">
                <a:solidFill>
                  <a:srgbClr val="218796"/>
                </a:solidFill>
                <a:latin typeface="Nunito" pitchFamily="2" charset="0"/>
              </a:rPr>
              <a:t>   Additional Training Opportunities</a:t>
            </a:r>
          </a:p>
        </p:txBody>
      </p:sp>
    </p:spTree>
    <p:extLst>
      <p:ext uri="{BB962C8B-B14F-4D97-AF65-F5344CB8AC3E}">
        <p14:creationId xmlns:p14="http://schemas.microsoft.com/office/powerpoint/2010/main" val="719519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6EAF1B-68D7-A918-D248-6FE45AFA19A1}"/>
              </a:ext>
            </a:extLst>
          </p:cNvPr>
          <p:cNvSpPr>
            <a:spLocks noGrp="1"/>
          </p:cNvSpPr>
          <p:nvPr>
            <p:ph type="body" sz="quarter" idx="12"/>
          </p:nvPr>
        </p:nvSpPr>
        <p:spPr>
          <a:xfrm>
            <a:off x="609600" y="923984"/>
            <a:ext cx="10627360" cy="5314256"/>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l">
              <a:lnSpc>
                <a:spcPct val="100000"/>
              </a:lnSpc>
              <a:buFont typeface="Wingdings" panose="05000000000000000000" pitchFamily="2" charset="2"/>
              <a:buChar char="Ø"/>
            </a:pPr>
            <a:r>
              <a:rPr lang="en-US" sz="2000" b="0" i="0" dirty="0">
                <a:solidFill>
                  <a:srgbClr val="1A1A1B"/>
                </a:solidFill>
                <a:effectLst/>
              </a:rPr>
              <a:t>Providers may collect co-payments, coinsurance, and deductibles as appropriate from members.</a:t>
            </a:r>
          </a:p>
          <a:p>
            <a:pPr marL="342900" indent="-342900">
              <a:lnSpc>
                <a:spcPct val="100000"/>
              </a:lnSpc>
              <a:buFont typeface="Wingdings" panose="05000000000000000000" pitchFamily="2" charset="2"/>
              <a:buChar char="Ø"/>
            </a:pPr>
            <a:endParaRPr lang="en-US" sz="2000" b="0" i="0" dirty="0">
              <a:solidFill>
                <a:srgbClr val="1A1A1B"/>
              </a:solidFill>
              <a:effectLst/>
            </a:endParaRPr>
          </a:p>
          <a:p>
            <a:pPr algn="l">
              <a:lnSpc>
                <a:spcPct val="100000"/>
              </a:lnSpc>
              <a:buFont typeface="Wingdings" panose="05000000000000000000" pitchFamily="2" charset="2"/>
              <a:buChar char="Ø"/>
            </a:pPr>
            <a:r>
              <a:rPr lang="en-US" sz="2000" b="0" i="0" dirty="0">
                <a:solidFill>
                  <a:srgbClr val="1A1A1B"/>
                </a:solidFill>
                <a:effectLst/>
              </a:rPr>
              <a:t>Providers may not charge, or otherwise seek payment from ATRIO members for covered services, in the event of non-payment.</a:t>
            </a:r>
          </a:p>
          <a:p>
            <a:pPr marL="342900" indent="-342900">
              <a:lnSpc>
                <a:spcPct val="100000"/>
              </a:lnSpc>
              <a:buFont typeface="Wingdings" panose="05000000000000000000" pitchFamily="2" charset="2"/>
              <a:buChar char="Ø"/>
            </a:pPr>
            <a:endParaRPr lang="en-US" sz="2000" b="0" i="0" dirty="0">
              <a:solidFill>
                <a:srgbClr val="1A1A1B"/>
              </a:solidFill>
              <a:effectLst/>
            </a:endParaRPr>
          </a:p>
          <a:p>
            <a:pPr algn="l">
              <a:lnSpc>
                <a:spcPct val="100000"/>
              </a:lnSpc>
              <a:buFont typeface="Wingdings" panose="05000000000000000000" pitchFamily="2" charset="2"/>
              <a:buChar char="Ø"/>
            </a:pPr>
            <a:r>
              <a:rPr lang="en-US" sz="2000" b="0" i="0" dirty="0">
                <a:solidFill>
                  <a:srgbClr val="1A1A1B"/>
                </a:solidFill>
                <a:effectLst/>
              </a:rPr>
              <a:t>Under no circumstances will providers bill or seek payments from an ATRIO member for a service for which payment is denied or reduced because failure of the provider to comply with utilization management requirements.</a:t>
            </a:r>
          </a:p>
          <a:p>
            <a:pPr algn="l">
              <a:lnSpc>
                <a:spcPct val="100000"/>
              </a:lnSpc>
              <a:buFont typeface="Wingdings" panose="05000000000000000000" pitchFamily="2" charset="2"/>
              <a:buChar char="Ø"/>
            </a:pPr>
            <a:endParaRPr lang="en-US" sz="2000" b="0" i="0" dirty="0">
              <a:solidFill>
                <a:srgbClr val="1A1A1B"/>
              </a:solidFill>
              <a:effectLst/>
            </a:endParaRPr>
          </a:p>
          <a:p>
            <a:pPr algn="l">
              <a:lnSpc>
                <a:spcPct val="100000"/>
              </a:lnSpc>
              <a:buFont typeface="Wingdings" panose="05000000000000000000" pitchFamily="2" charset="2"/>
              <a:buChar char="Ø"/>
            </a:pPr>
            <a:r>
              <a:rPr lang="en-US" sz="2000" b="0" i="0" dirty="0">
                <a:solidFill>
                  <a:srgbClr val="1A1A1B"/>
                </a:solidFill>
                <a:effectLst/>
              </a:rPr>
              <a:t>Members may seek and accept financial responsibility for non-covered services</a:t>
            </a:r>
          </a:p>
          <a:p>
            <a:pPr algn="l">
              <a:lnSpc>
                <a:spcPct val="100000"/>
              </a:lnSpc>
              <a:buFont typeface="Wingdings" panose="05000000000000000000" pitchFamily="2" charset="2"/>
              <a:buChar char="Ø"/>
            </a:pPr>
            <a:endParaRPr lang="en-US" sz="2000" b="0" i="0" dirty="0">
              <a:solidFill>
                <a:srgbClr val="1A1A1B"/>
              </a:solidFill>
              <a:effectLst/>
            </a:endParaRPr>
          </a:p>
          <a:p>
            <a:pPr algn="l">
              <a:lnSpc>
                <a:spcPct val="100000"/>
              </a:lnSpc>
              <a:buFont typeface="Wingdings" panose="05000000000000000000" pitchFamily="2" charset="2"/>
              <a:buChar char="Ø"/>
            </a:pPr>
            <a:r>
              <a:rPr lang="en-US" sz="2000" b="0" i="0" dirty="0">
                <a:solidFill>
                  <a:srgbClr val="1A1A1B"/>
                </a:solidFill>
                <a:effectLst/>
              </a:rPr>
              <a:t>Providers and hospitals that balance bill for non-covered services are obligated to provide prior written notice to ATRIO’s members detailing their potential liability; this must include a good faith estimate of the costs. This cannot be in the form of an ABN (Advanced Beneficiary Notice of Non-coverage) or ABN like. CMS does not allow ABNs or ABN alike to be used for Medicare Advantage members.</a:t>
            </a:r>
          </a:p>
        </p:txBody>
      </p:sp>
      <p:sp>
        <p:nvSpPr>
          <p:cNvPr id="3" name="Text Placeholder 2">
            <a:extLst>
              <a:ext uri="{FF2B5EF4-FFF2-40B4-BE49-F238E27FC236}">
                <a16:creationId xmlns:a16="http://schemas.microsoft.com/office/drawing/2014/main" id="{0A5B8561-CD99-00B8-D1F5-67F16456A031}"/>
              </a:ext>
            </a:extLst>
          </p:cNvPr>
          <p:cNvSpPr>
            <a:spLocks noGrp="1"/>
          </p:cNvSpPr>
          <p:nvPr>
            <p:ph type="body" sz="quarter" idx="11"/>
          </p:nvPr>
        </p:nvSpPr>
        <p:spPr>
          <a:xfrm>
            <a:off x="1382725" y="139416"/>
            <a:ext cx="6815016" cy="508000"/>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2800" b="1" dirty="0">
                <a:solidFill>
                  <a:schemeClr val="bg1"/>
                </a:solidFill>
                <a:latin typeface="Nunito" pitchFamily="2" charset="0"/>
              </a:rPr>
              <a:t>Balance Billing- In Network Providers</a:t>
            </a:r>
          </a:p>
        </p:txBody>
      </p:sp>
    </p:spTree>
    <p:extLst>
      <p:ext uri="{BB962C8B-B14F-4D97-AF65-F5344CB8AC3E}">
        <p14:creationId xmlns:p14="http://schemas.microsoft.com/office/powerpoint/2010/main" val="1035374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6EAF1B-68D7-A918-D248-6FE45AFA19A1}"/>
              </a:ext>
            </a:extLst>
          </p:cNvPr>
          <p:cNvSpPr>
            <a:spLocks noGrp="1"/>
          </p:cNvSpPr>
          <p:nvPr>
            <p:ph type="body" sz="quarter" idx="12"/>
          </p:nvPr>
        </p:nvSpPr>
        <p:spPr>
          <a:xfrm>
            <a:off x="329184" y="887408"/>
            <a:ext cx="11073384" cy="6004912"/>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285750" indent="-285750" algn="l">
              <a:lnSpc>
                <a:spcPct val="150000"/>
              </a:lnSpc>
              <a:buSzPct val="120000"/>
              <a:buFont typeface="Wingdings" panose="05000000000000000000" pitchFamily="2" charset="2"/>
              <a:buChar char="Ø"/>
            </a:pPr>
            <a:r>
              <a:rPr lang="en-US" sz="2000" b="0" i="0" dirty="0">
                <a:solidFill>
                  <a:srgbClr val="1A1A1B"/>
                </a:solidFill>
                <a:effectLst/>
              </a:rPr>
              <a:t>Providers may collect co-payments, coinsurance, and deductibles as appropriate from members</a:t>
            </a:r>
          </a:p>
          <a:p>
            <a:pPr marL="285750" indent="-285750" algn="l">
              <a:lnSpc>
                <a:spcPct val="150000"/>
              </a:lnSpc>
              <a:buSzPct val="120000"/>
              <a:buFont typeface="Wingdings" panose="05000000000000000000" pitchFamily="2" charset="2"/>
              <a:buChar char="Ø"/>
            </a:pPr>
            <a:r>
              <a:rPr lang="en-US" sz="2000" b="0" i="0" dirty="0">
                <a:solidFill>
                  <a:srgbClr val="1A1A1B"/>
                </a:solidFill>
                <a:effectLst/>
              </a:rPr>
              <a:t>Providers may charge or otherwise seek payment from ATRIO members for covered services in the event of non-payment by ATRIO, under one of the following circumstances:</a:t>
            </a:r>
          </a:p>
          <a:p>
            <a:pPr marL="742950" lvl="1" indent="-285750" algn="l">
              <a:lnSpc>
                <a:spcPct val="100000"/>
              </a:lnSpc>
              <a:buClr>
                <a:schemeClr val="accent4"/>
              </a:buClr>
              <a:buSzPct val="100000"/>
              <a:buFont typeface="Wingdings" panose="05000000000000000000" pitchFamily="2" charset="2"/>
              <a:buChar char="§"/>
            </a:pPr>
            <a:r>
              <a:rPr lang="en-US" sz="1600" b="0" i="0" dirty="0">
                <a:solidFill>
                  <a:srgbClr val="1A1A1B"/>
                </a:solidFill>
                <a:effectLst/>
              </a:rPr>
              <a:t>EOC shows a clear exclusion from coverage, or</a:t>
            </a:r>
          </a:p>
          <a:p>
            <a:pPr marL="742950" lvl="1" indent="-285750" algn="l">
              <a:lnSpc>
                <a:spcPct val="100000"/>
              </a:lnSpc>
              <a:buClr>
                <a:schemeClr val="accent4"/>
              </a:buClr>
              <a:buSzPct val="100000"/>
              <a:buFont typeface="Wingdings" panose="05000000000000000000" pitchFamily="2" charset="2"/>
              <a:buChar char="§"/>
            </a:pPr>
            <a:r>
              <a:rPr lang="en-US" sz="1600" b="0" i="0" dirty="0">
                <a:solidFill>
                  <a:srgbClr val="1A1A1B"/>
                </a:solidFill>
                <a:effectLst/>
              </a:rPr>
              <a:t>the provider clearly communicated to the member, that the service is not covered by ATRIO</a:t>
            </a:r>
            <a:br>
              <a:rPr lang="en-US" sz="1600" b="0" i="0" dirty="0">
                <a:solidFill>
                  <a:srgbClr val="1A1A1B"/>
                </a:solidFill>
                <a:effectLst/>
              </a:rPr>
            </a:br>
            <a:r>
              <a:rPr lang="en-US" sz="1600" b="0" i="0" dirty="0">
                <a:solidFill>
                  <a:srgbClr val="1A1A1B"/>
                </a:solidFill>
                <a:effectLst/>
              </a:rPr>
              <a:t>*This cannot be in the form of an ABN (Advanced Beneficiary Notice of Non-coverage) or ABN-like notice</a:t>
            </a:r>
          </a:p>
          <a:p>
            <a:pPr marL="742950" lvl="1" indent="-285750" algn="l">
              <a:lnSpc>
                <a:spcPct val="100000"/>
              </a:lnSpc>
              <a:buClr>
                <a:schemeClr val="accent4"/>
              </a:buClr>
              <a:buSzPct val="100000"/>
              <a:buFont typeface="Wingdings" panose="05000000000000000000" pitchFamily="2" charset="2"/>
              <a:buChar char="§"/>
            </a:pPr>
            <a:r>
              <a:rPr lang="en-US" sz="1600" b="0" i="0" dirty="0">
                <a:solidFill>
                  <a:srgbClr val="1A1A1B"/>
                </a:solidFill>
                <a:effectLst/>
              </a:rPr>
              <a:t>Self-pay agreements must be clearly documented in member’s records</a:t>
            </a:r>
            <a:endParaRPr lang="en-US" sz="1800" b="0" i="0" dirty="0">
              <a:solidFill>
                <a:srgbClr val="1A1A1B"/>
              </a:solidFill>
              <a:effectLst/>
            </a:endParaRPr>
          </a:p>
          <a:p>
            <a:pPr marL="285750" indent="-285750" algn="l">
              <a:lnSpc>
                <a:spcPct val="150000"/>
              </a:lnSpc>
              <a:buSzPct val="120000"/>
              <a:buFont typeface="Wingdings" panose="05000000000000000000" pitchFamily="2" charset="2"/>
              <a:buChar char="Ø"/>
            </a:pPr>
            <a:r>
              <a:rPr lang="en-US" sz="2000" b="0" i="0" dirty="0">
                <a:solidFill>
                  <a:srgbClr val="1A1A1B"/>
                </a:solidFill>
                <a:effectLst/>
              </a:rPr>
              <a:t>Under no circumstances will providers bill or seek payments from an ATRIO member for a service for which payment is denied or reduced because failure of the provider to comply with utilization management requirements</a:t>
            </a:r>
          </a:p>
          <a:p>
            <a:pPr marL="285750" indent="-285750" algn="l">
              <a:lnSpc>
                <a:spcPct val="150000"/>
              </a:lnSpc>
              <a:buSzPct val="120000"/>
              <a:buFont typeface="Wingdings" panose="05000000000000000000" pitchFamily="2" charset="2"/>
              <a:buChar char="Ø"/>
            </a:pPr>
            <a:r>
              <a:rPr lang="en-US" sz="2000" b="0" i="0" dirty="0">
                <a:solidFill>
                  <a:srgbClr val="1A1A1B"/>
                </a:solidFill>
                <a:effectLst/>
              </a:rPr>
              <a:t>Only services that are reasonable and necessary under original Medicare program standards are covered, along with any applicable supplemental benefits covered under member’s benefit plan</a:t>
            </a:r>
          </a:p>
          <a:p>
            <a:pPr indent="0" algn="l">
              <a:lnSpc>
                <a:spcPct val="100000"/>
              </a:lnSpc>
              <a:buNone/>
            </a:pPr>
            <a:endParaRPr lang="en-US" sz="2000" b="0" i="0" dirty="0">
              <a:solidFill>
                <a:srgbClr val="1A1A1B"/>
              </a:solidFill>
              <a:effectLst/>
            </a:endParaRPr>
          </a:p>
        </p:txBody>
      </p:sp>
      <p:sp>
        <p:nvSpPr>
          <p:cNvPr id="3" name="Text Placeholder 2">
            <a:extLst>
              <a:ext uri="{FF2B5EF4-FFF2-40B4-BE49-F238E27FC236}">
                <a16:creationId xmlns:a16="http://schemas.microsoft.com/office/drawing/2014/main" id="{0A5B8561-CD99-00B8-D1F5-67F16456A031}"/>
              </a:ext>
            </a:extLst>
          </p:cNvPr>
          <p:cNvSpPr>
            <a:spLocks noGrp="1"/>
          </p:cNvSpPr>
          <p:nvPr>
            <p:ph type="body" sz="quarter" idx="11"/>
          </p:nvPr>
        </p:nvSpPr>
        <p:spPr>
          <a:xfrm>
            <a:off x="852372" y="139416"/>
            <a:ext cx="7112051" cy="508000"/>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2800" b="1" dirty="0">
                <a:solidFill>
                  <a:schemeClr val="bg1"/>
                </a:solidFill>
                <a:latin typeface="Nunito" pitchFamily="2" charset="0"/>
              </a:rPr>
              <a:t>Balance Billing- Out of Network Providers</a:t>
            </a:r>
          </a:p>
        </p:txBody>
      </p:sp>
    </p:spTree>
    <p:extLst>
      <p:ext uri="{BB962C8B-B14F-4D97-AF65-F5344CB8AC3E}">
        <p14:creationId xmlns:p14="http://schemas.microsoft.com/office/powerpoint/2010/main" val="4123932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2EF75A-CBDD-4B80-BD33-1B29370E26D0}"/>
              </a:ext>
            </a:extLst>
          </p:cNvPr>
          <p:cNvSpPr>
            <a:spLocks noGrp="1"/>
          </p:cNvSpPr>
          <p:nvPr>
            <p:ph type="body" sz="quarter" idx="12"/>
          </p:nvPr>
        </p:nvSpPr>
        <p:spPr>
          <a:xfrm>
            <a:off x="609602" y="1193801"/>
            <a:ext cx="10464799" cy="5181599"/>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ctr">
              <a:buNone/>
            </a:pPr>
            <a:r>
              <a:rPr lang="en-US" dirty="0"/>
              <a:t>    </a:t>
            </a:r>
            <a:r>
              <a:rPr lang="en-US" sz="2300" b="1" dirty="0">
                <a:latin typeface="+mj-lt"/>
              </a:rPr>
              <a:t>Anytime Saint Mary’s ATRIO conducts a medical record audit report, there are two options in submitting the form:</a:t>
            </a:r>
          </a:p>
          <a:p>
            <a:pPr marL="342900" indent="-342900">
              <a:buFont typeface="Wingdings" panose="05000000000000000000" pitchFamily="2" charset="2"/>
              <a:buChar char="q"/>
            </a:pPr>
            <a:r>
              <a:rPr lang="en-US" sz="2300" dirty="0">
                <a:latin typeface="+mj-lt"/>
              </a:rPr>
              <a:t>Faxing the form to fax: 503-376-6800</a:t>
            </a:r>
          </a:p>
          <a:p>
            <a:pPr marL="342900" indent="-342900">
              <a:buFont typeface="Wingdings" panose="05000000000000000000" pitchFamily="2" charset="2"/>
              <a:buChar char="q"/>
            </a:pPr>
            <a:r>
              <a:rPr lang="en-US" sz="2300" dirty="0">
                <a:latin typeface="+mj-lt"/>
              </a:rPr>
              <a:t>Electronic submission (new) </a:t>
            </a:r>
          </a:p>
          <a:p>
            <a:pPr indent="0">
              <a:buNone/>
            </a:pPr>
            <a:r>
              <a:rPr lang="en-US" sz="2300" dirty="0">
                <a:latin typeface="+mj-lt"/>
              </a:rPr>
              <a:t>     Link: </a:t>
            </a:r>
            <a:r>
              <a:rPr lang="en-US" sz="2300" dirty="0">
                <a:latin typeface="+mj-lt"/>
                <a:hlinkClick r:id="rId2"/>
              </a:rPr>
              <a:t>https://www.atriohp.com/medical-record-audit-response-form/</a:t>
            </a:r>
            <a:r>
              <a:rPr lang="en-US" sz="2300" dirty="0">
                <a:latin typeface="+mj-lt"/>
              </a:rPr>
              <a:t> </a:t>
            </a:r>
            <a:endParaRPr lang="en-US" sz="1200" dirty="0">
              <a:latin typeface="+mj-lt"/>
            </a:endParaRPr>
          </a:p>
          <a:p>
            <a:pPr marL="0" indent="0">
              <a:buNone/>
            </a:pPr>
            <a:r>
              <a:rPr lang="en-US" sz="2100" dirty="0">
                <a:latin typeface="+mj-lt"/>
              </a:rPr>
              <a:t>If you have any questions about the form, please reach out to </a:t>
            </a:r>
            <a:r>
              <a:rPr lang="en-US" sz="2100" dirty="0">
                <a:latin typeface="+mj-lt"/>
                <a:hlinkClick r:id="rId3"/>
              </a:rPr>
              <a:t>compliance@atriohp.com</a:t>
            </a:r>
            <a:r>
              <a:rPr lang="en-US" sz="2100" dirty="0">
                <a:latin typeface="+mj-lt"/>
              </a:rPr>
              <a:t> </a:t>
            </a:r>
          </a:p>
        </p:txBody>
      </p:sp>
      <p:sp>
        <p:nvSpPr>
          <p:cNvPr id="3" name="Text Placeholder 2">
            <a:extLst>
              <a:ext uri="{FF2B5EF4-FFF2-40B4-BE49-F238E27FC236}">
                <a16:creationId xmlns:a16="http://schemas.microsoft.com/office/drawing/2014/main" id="{CD1FDE36-5A03-8CB7-C524-54ED8602E16A}"/>
              </a:ext>
            </a:extLst>
          </p:cNvPr>
          <p:cNvSpPr>
            <a:spLocks noGrp="1"/>
          </p:cNvSpPr>
          <p:nvPr>
            <p:ph type="body" sz="quarter" idx="11"/>
          </p:nvPr>
        </p:nvSpPr>
        <p:spPr>
          <a:xfrm>
            <a:off x="1727200" y="121015"/>
            <a:ext cx="6807200" cy="495783"/>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2600" b="1" dirty="0">
                <a:solidFill>
                  <a:schemeClr val="bg1"/>
                </a:solidFill>
                <a:latin typeface="+mj-lt"/>
              </a:rPr>
              <a:t>Medical Record Audit Report</a:t>
            </a:r>
          </a:p>
        </p:txBody>
      </p:sp>
    </p:spTree>
    <p:extLst>
      <p:ext uri="{BB962C8B-B14F-4D97-AF65-F5344CB8AC3E}">
        <p14:creationId xmlns:p14="http://schemas.microsoft.com/office/powerpoint/2010/main" val="160828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2EF75A-CBDD-4B80-BD33-1B29370E26D0}"/>
              </a:ext>
            </a:extLst>
          </p:cNvPr>
          <p:cNvSpPr>
            <a:spLocks noGrp="1"/>
          </p:cNvSpPr>
          <p:nvPr>
            <p:ph type="body" sz="quarter" idx="12"/>
          </p:nvPr>
        </p:nvSpPr>
        <p:spPr>
          <a:xfrm>
            <a:off x="609602" y="1193801"/>
            <a:ext cx="10464799" cy="5181599"/>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ctr">
              <a:buNone/>
            </a:pPr>
            <a:r>
              <a:rPr lang="en-US" dirty="0"/>
              <a:t>    </a:t>
            </a:r>
            <a:r>
              <a:rPr lang="en-US" sz="2300" b="1" dirty="0">
                <a:latin typeface="+mj-lt"/>
              </a:rPr>
              <a:t>The Provider Relations Team can accommodate if a provider office is unable to attend a quarterly training:</a:t>
            </a:r>
          </a:p>
          <a:p>
            <a:pPr marL="952485" lvl="1" indent="-342900"/>
            <a:r>
              <a:rPr lang="en-US" sz="2000"/>
              <a:t>Drop In (</a:t>
            </a:r>
            <a:r>
              <a:rPr lang="en-US" sz="2000" dirty="0"/>
              <a:t>Provider Outreach)</a:t>
            </a:r>
          </a:p>
          <a:p>
            <a:pPr marL="952485" lvl="1" indent="-342900"/>
            <a:r>
              <a:rPr lang="en-US" sz="2000" dirty="0"/>
              <a:t>Virtual Office Hours: (Links on Provider Newsletter)</a:t>
            </a:r>
          </a:p>
          <a:p>
            <a:pPr marL="952485" lvl="1" indent="-342900"/>
            <a:r>
              <a:rPr lang="en-US" sz="2000" dirty="0"/>
              <a:t>At local office:        Saint Mary’s ATRIO</a:t>
            </a:r>
          </a:p>
          <a:p>
            <a:pPr lvl="1" indent="0">
              <a:buNone/>
            </a:pPr>
            <a:r>
              <a:rPr lang="en-US" sz="2000" dirty="0"/>
              <a:t>	 	         HR Department</a:t>
            </a:r>
          </a:p>
          <a:p>
            <a:pPr marL="2171654" lvl="3" indent="-342900"/>
            <a:r>
              <a:rPr lang="en-US" sz="2000" dirty="0"/>
              <a:t>		         520 W. 6</a:t>
            </a:r>
            <a:r>
              <a:rPr lang="en-US" sz="2000" baseline="30000" dirty="0"/>
              <a:t>th</a:t>
            </a:r>
            <a:r>
              <a:rPr lang="en-US" sz="2000" dirty="0"/>
              <a:t> St</a:t>
            </a:r>
          </a:p>
          <a:p>
            <a:pPr marL="2171654" lvl="3" indent="-342900"/>
            <a:r>
              <a:rPr lang="en-US" sz="2000" dirty="0"/>
              <a:t>		         Reno, NV 89503</a:t>
            </a:r>
          </a:p>
          <a:p>
            <a:pPr marL="952485" lvl="1" indent="-342900"/>
            <a:r>
              <a:rPr lang="en-US" sz="2000" dirty="0"/>
              <a:t>At Hosting Provider Office (Scheduled meeting/In Person)</a:t>
            </a:r>
          </a:p>
          <a:p>
            <a:pPr marL="952485" lvl="1" indent="-342900"/>
            <a:endParaRPr lang="en-US" dirty="0">
              <a:latin typeface="+mj-lt"/>
            </a:endParaRPr>
          </a:p>
          <a:p>
            <a:pPr marL="952485" lvl="1" indent="-342900"/>
            <a:endParaRPr lang="en-US" dirty="0">
              <a:latin typeface="+mj-lt"/>
            </a:endParaRPr>
          </a:p>
          <a:p>
            <a:pPr marL="0" indent="0">
              <a:buNone/>
            </a:pPr>
            <a:endParaRPr lang="en-US" sz="2400" dirty="0">
              <a:latin typeface="+mj-lt"/>
            </a:endParaRPr>
          </a:p>
        </p:txBody>
      </p:sp>
      <p:sp>
        <p:nvSpPr>
          <p:cNvPr id="3" name="Text Placeholder 2">
            <a:extLst>
              <a:ext uri="{FF2B5EF4-FFF2-40B4-BE49-F238E27FC236}">
                <a16:creationId xmlns:a16="http://schemas.microsoft.com/office/drawing/2014/main" id="{CD1FDE36-5A03-8CB7-C524-54ED8602E16A}"/>
              </a:ext>
            </a:extLst>
          </p:cNvPr>
          <p:cNvSpPr>
            <a:spLocks noGrp="1"/>
          </p:cNvSpPr>
          <p:nvPr>
            <p:ph type="body" sz="quarter" idx="11"/>
          </p:nvPr>
        </p:nvSpPr>
        <p:spPr>
          <a:xfrm>
            <a:off x="1727200" y="121015"/>
            <a:ext cx="6807200" cy="495783"/>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2600" b="1" dirty="0">
                <a:solidFill>
                  <a:schemeClr val="bg1"/>
                </a:solidFill>
                <a:latin typeface="+mj-lt"/>
              </a:rPr>
              <a:t>Additional Training Opportunities</a:t>
            </a:r>
          </a:p>
        </p:txBody>
      </p:sp>
    </p:spTree>
    <p:extLst>
      <p:ext uri="{BB962C8B-B14F-4D97-AF65-F5344CB8AC3E}">
        <p14:creationId xmlns:p14="http://schemas.microsoft.com/office/powerpoint/2010/main" val="2518882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10F16-DD17-404F-B963-833B96682D79}"/>
              </a:ext>
            </a:extLst>
          </p:cNvPr>
          <p:cNvSpPr/>
          <p:nvPr/>
        </p:nvSpPr>
        <p:spPr>
          <a:xfrm>
            <a:off x="0" y="0"/>
            <a:ext cx="12192000" cy="6858000"/>
          </a:xfrm>
          <a:prstGeom prst="rect">
            <a:avLst/>
          </a:prstGeom>
          <a:solidFill>
            <a:srgbClr val="90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Open Sans" panose="020B0606030504020204" pitchFamily="34" charset="0"/>
              <a:ea typeface="+mn-ea"/>
              <a:cs typeface="+mn-cs"/>
            </a:endParaRPr>
          </a:p>
        </p:txBody>
      </p:sp>
      <p:sp>
        <p:nvSpPr>
          <p:cNvPr id="7" name="TextBox 6">
            <a:extLst>
              <a:ext uri="{FF2B5EF4-FFF2-40B4-BE49-F238E27FC236}">
                <a16:creationId xmlns:a16="http://schemas.microsoft.com/office/drawing/2014/main" id="{1908065E-145D-344B-AB0B-F068D4417D20}"/>
              </a:ext>
            </a:extLst>
          </p:cNvPr>
          <p:cNvSpPr txBox="1"/>
          <p:nvPr/>
        </p:nvSpPr>
        <p:spPr>
          <a:xfrm>
            <a:off x="0" y="3028891"/>
            <a:ext cx="12192000" cy="861775"/>
          </a:xfrm>
          <a:prstGeom prst="rect">
            <a:avLst/>
          </a:prstGeom>
          <a:noFill/>
          <a:ln>
            <a:noFill/>
          </a:ln>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en-US" sz="4800" u="none" strike="noStrike" kern="1200" cap="none" spc="0" normalizeH="0" baseline="0" noProof="0" dirty="0">
                <a:ln>
                  <a:noFill/>
                </a:ln>
                <a:solidFill>
                  <a:srgbClr val="FFFFFF"/>
                </a:solidFill>
                <a:effectLst/>
                <a:uLnTx/>
                <a:uFillTx/>
                <a:latin typeface="Nunito" pitchFamily="2" charset="77"/>
              </a:rPr>
              <a:t>Thank You</a:t>
            </a:r>
          </a:p>
        </p:txBody>
      </p:sp>
    </p:spTree>
    <p:extLst>
      <p:ext uri="{BB962C8B-B14F-4D97-AF65-F5344CB8AC3E}">
        <p14:creationId xmlns:p14="http://schemas.microsoft.com/office/powerpoint/2010/main" val="999843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FD2347-F3E5-8841-64B5-2A963FAE4C4C}"/>
              </a:ext>
            </a:extLst>
          </p:cNvPr>
          <p:cNvSpPr>
            <a:spLocks noGrp="1"/>
          </p:cNvSpPr>
          <p:nvPr>
            <p:ph type="sldNum" sz="quarter" idx="4294967295"/>
          </p:nvPr>
        </p:nvSpPr>
        <p:spPr/>
        <p:txBody>
          <a:bodyPr/>
          <a:lst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08186383-8D6A-4AC9-9ACC-1035AF233B0C}" type="slidenum">
              <a:rPr kumimoji="0" lang="en-US" sz="1467"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3</a:t>
            </a:fld>
            <a:endParaRPr kumimoji="0" lang="en-US" sz="1467"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64FF0009-4103-E52C-CE93-903CCA449C0B}"/>
              </a:ext>
            </a:extLst>
          </p:cNvPr>
          <p:cNvSpPr>
            <a:spLocks noGrp="1"/>
          </p:cNvSpPr>
          <p:nvPr>
            <p:ph type="body" sz="quarter" idx="11"/>
          </p:nvPr>
        </p:nvSpPr>
        <p:spPr>
          <a:xfrm>
            <a:off x="1757629" y="675559"/>
            <a:ext cx="6815016" cy="508000"/>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2800" b="1" dirty="0">
                <a:solidFill>
                  <a:schemeClr val="bg1"/>
                </a:solidFill>
                <a:latin typeface="Nunito SemiBold" pitchFamily="2" charset="0"/>
              </a:rPr>
              <a:t>Provider Relations Team</a:t>
            </a:r>
          </a:p>
        </p:txBody>
      </p:sp>
      <p:sp>
        <p:nvSpPr>
          <p:cNvPr id="4" name="Text Placeholder 3">
            <a:extLst>
              <a:ext uri="{FF2B5EF4-FFF2-40B4-BE49-F238E27FC236}">
                <a16:creationId xmlns:a16="http://schemas.microsoft.com/office/drawing/2014/main" id="{D353ADAF-CA12-33C4-3A35-DB66301AA291}"/>
              </a:ext>
            </a:extLst>
          </p:cNvPr>
          <p:cNvSpPr>
            <a:spLocks noGrp="1"/>
          </p:cNvSpPr>
          <p:nvPr>
            <p:ph type="body" sz="quarter" idx="12"/>
          </p:nvPr>
        </p:nvSpPr>
        <p:spPr>
          <a:xfrm>
            <a:off x="1757629" y="1850464"/>
            <a:ext cx="7894371" cy="3915336"/>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000000"/>
                </a:solidFill>
                <a:effectLst/>
                <a:uLnTx/>
                <a:uFillTx/>
                <a:latin typeface="Arial"/>
                <a:ea typeface="+mn-ea"/>
                <a:cs typeface="+mn-cs"/>
              </a:rPr>
              <a:t>Contact Info: </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667"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Sarah Hernandez, Provider Relations Representative</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Phone: 775.418.4913</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Arial"/>
                <a:ea typeface="+mn-ea"/>
                <a:cs typeface="+mn-cs"/>
              </a:rPr>
              <a:t>Office: 520 W. 6</a:t>
            </a:r>
            <a:r>
              <a:rPr lang="en-US" sz="2400" baseline="30000" dirty="0">
                <a:solidFill>
                  <a:srgbClr val="000000"/>
                </a:solidFill>
                <a:latin typeface="Arial"/>
                <a:ea typeface="+mn-ea"/>
                <a:cs typeface="+mn-cs"/>
              </a:rPr>
              <a:t>th</a:t>
            </a:r>
            <a:r>
              <a:rPr lang="en-US" sz="2400" dirty="0">
                <a:solidFill>
                  <a:srgbClr val="000000"/>
                </a:solidFill>
                <a:latin typeface="Arial"/>
                <a:ea typeface="+mn-ea"/>
                <a:cs typeface="+mn-cs"/>
              </a:rPr>
              <a:t> St, Reno, NV 89503</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Cari Herrera, Director of Provider Relations</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Phone: 503.400.7668</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Email: </a:t>
            </a:r>
            <a:r>
              <a:rPr kumimoji="0" lang="en-US" sz="2400" b="0" i="0" u="none" strike="noStrike" kern="1200" cap="none" spc="0" normalizeH="0" baseline="0" noProof="0" dirty="0">
                <a:ln>
                  <a:noFill/>
                </a:ln>
                <a:solidFill>
                  <a:srgbClr val="000000"/>
                </a:solidFill>
                <a:effectLst/>
                <a:uLnTx/>
                <a:uFillTx/>
                <a:latin typeface="Arial"/>
                <a:ea typeface="+mn-ea"/>
                <a:cs typeface="+mn-cs"/>
                <a:hlinkClick r:id="rId2"/>
              </a:rPr>
              <a:t>providerrelations@atriohp.com</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7452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347200" y="6356351"/>
            <a:ext cx="2844800" cy="366183"/>
          </a:xfrm>
          <a:prstGeom prst="rect">
            <a:avLst/>
          </a:prstGeom>
        </p:spPr>
        <p:txBody>
          <a:bodyPr/>
          <a:lst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08186383-8D6A-4AC9-9ACC-1035AF233B0C}" type="slidenum">
              <a:rPr kumimoji="0" lang="en-US" sz="1467"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4</a:t>
            </a:fld>
            <a:endParaRPr kumimoji="0" lang="en-US" sz="1467"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F51E06C3-97FF-F74E-A80C-C6616A9AE2D6}"/>
              </a:ext>
            </a:extLst>
          </p:cNvPr>
          <p:cNvSpPr/>
          <p:nvPr/>
        </p:nvSpPr>
        <p:spPr>
          <a:xfrm>
            <a:off x="0" y="6356351"/>
            <a:ext cx="12192000" cy="50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Title 1">
            <a:extLst>
              <a:ext uri="{FF2B5EF4-FFF2-40B4-BE49-F238E27FC236}">
                <a16:creationId xmlns:a16="http://schemas.microsoft.com/office/drawing/2014/main" id="{0435C3AF-61FC-2A4A-9ADE-E6FE010390D5}"/>
              </a:ext>
            </a:extLst>
          </p:cNvPr>
          <p:cNvSpPr txBox="1">
            <a:spLocks/>
          </p:cNvSpPr>
          <p:nvPr/>
        </p:nvSpPr>
        <p:spPr>
          <a:xfrm>
            <a:off x="820764" y="725565"/>
            <a:ext cx="7395800" cy="697179"/>
          </a:xfrm>
          <a:prstGeom prst="rect">
            <a:avLst/>
          </a:prstGeom>
        </p:spPr>
        <p:txBody>
          <a:bodyPr vert="horz" lIns="121920" tIns="60960" rIns="121920" bIns="60960" rtlCol="0" anchor="b" anchorCtr="0">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3733" b="1" dirty="0">
                <a:solidFill>
                  <a:schemeClr val="accent1"/>
                </a:solidFill>
                <a:latin typeface="Nunito" pitchFamily="2" charset="77"/>
                <a:ea typeface="+mj-ea"/>
                <a:cs typeface="Arial" panose="020B0604020202020204" pitchFamily="34" charset="0"/>
              </a:rPr>
              <a:t>Who is ATRIO Health Plans?</a:t>
            </a:r>
            <a:endParaRPr kumimoji="0" lang="en-US" sz="3733" b="1" i="0" u="none" strike="noStrike" kern="1200" cap="none" spc="0" normalizeH="0" baseline="0" noProof="0" dirty="0">
              <a:ln>
                <a:noFill/>
              </a:ln>
              <a:solidFill>
                <a:schemeClr val="accent1"/>
              </a:solidFill>
              <a:effectLst/>
              <a:uLnTx/>
              <a:uFillTx/>
              <a:latin typeface="Nunito" pitchFamily="2" charset="77"/>
              <a:ea typeface="+mj-ea"/>
              <a:cs typeface="Arial" panose="020B0604020202020204" pitchFamily="34" charset="0"/>
            </a:endParaRPr>
          </a:p>
        </p:txBody>
      </p:sp>
      <p:sp>
        <p:nvSpPr>
          <p:cNvPr id="15" name="Content Placeholder 2">
            <a:extLst>
              <a:ext uri="{FF2B5EF4-FFF2-40B4-BE49-F238E27FC236}">
                <a16:creationId xmlns:a16="http://schemas.microsoft.com/office/drawing/2014/main" id="{3207A951-10AD-154A-80B2-7552778B839E}"/>
              </a:ext>
            </a:extLst>
          </p:cNvPr>
          <p:cNvSpPr txBox="1">
            <a:spLocks/>
          </p:cNvSpPr>
          <p:nvPr/>
        </p:nvSpPr>
        <p:spPr>
          <a:xfrm>
            <a:off x="636785" y="1467150"/>
            <a:ext cx="7579775" cy="4466019"/>
          </a:xfrm>
          <a:prstGeom prst="rect">
            <a:avLst/>
          </a:prstGeom>
        </p:spPr>
        <p:txBody>
          <a:bodyPr>
            <a:normAutofit fontScale="85000" lnSpcReduction="10000"/>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7">
              <a:spcBef>
                <a:spcPct val="20000"/>
              </a:spcBef>
              <a:buClr>
                <a:srgbClr val="009F00"/>
              </a:buClr>
              <a:defRPr/>
            </a:pPr>
            <a:r>
              <a:rPr lang="en-US" b="1" dirty="0">
                <a:solidFill>
                  <a:srgbClr val="8D0C39"/>
                </a:solidFill>
                <a:latin typeface="Nunito" pitchFamily="2" charset="77"/>
                <a:ea typeface="Open Sans Light" panose="020B0306030504020204" pitchFamily="34" charset="0"/>
                <a:cs typeface="Open Sans Light" panose="020B0306030504020204" pitchFamily="34" charset="0"/>
                <a:sym typeface="Helvetica Light"/>
              </a:rPr>
              <a:t>ATRIO Health Plans was established by a Trio of physicians in 2004, almost 20 years ago in Salem, OR and now has serviced members in Douglas, Josephine, Jackson, Klamath, Marion and Polk counties. </a:t>
            </a:r>
          </a:p>
          <a:p>
            <a:pPr defTabSz="914377">
              <a:spcBef>
                <a:spcPct val="20000"/>
              </a:spcBef>
              <a:buClr>
                <a:srgbClr val="009F00"/>
              </a:buClr>
              <a:defRPr/>
            </a:pPr>
            <a:endParaRPr lang="en-US" b="1" dirty="0">
              <a:solidFill>
                <a:srgbClr val="8D0C39"/>
              </a:solidFill>
              <a:latin typeface="Nunito" pitchFamily="2" charset="77"/>
              <a:ea typeface="Open Sans Light" panose="020B0306030504020204" pitchFamily="34" charset="0"/>
              <a:cs typeface="Open Sans Light" panose="020B0306030504020204" pitchFamily="34" charset="0"/>
              <a:sym typeface="Helvetica Light"/>
            </a:endParaRPr>
          </a:p>
          <a:p>
            <a:pPr defTabSz="914377">
              <a:spcBef>
                <a:spcPct val="20000"/>
              </a:spcBef>
              <a:buClr>
                <a:srgbClr val="009F00"/>
              </a:buClr>
              <a:defRPr/>
            </a:pPr>
            <a:r>
              <a:rPr lang="en-US" b="1" dirty="0">
                <a:solidFill>
                  <a:srgbClr val="8D0C39"/>
                </a:solidFill>
                <a:latin typeface="Nunito" pitchFamily="2" charset="77"/>
                <a:ea typeface="Open Sans Light" panose="020B0306030504020204" pitchFamily="34" charset="0"/>
                <a:cs typeface="Open Sans Light" panose="020B0306030504020204" pitchFamily="34" charset="0"/>
                <a:sym typeface="Helvetica Light"/>
              </a:rPr>
              <a:t>In 2020, we expanded to Northern Nevada to service Carson City, Churchill, Douglas, Lyon, Storey &amp; Washoe counties.  </a:t>
            </a:r>
          </a:p>
          <a:p>
            <a:pPr defTabSz="914377">
              <a:spcBef>
                <a:spcPct val="20000"/>
              </a:spcBef>
              <a:buClr>
                <a:srgbClr val="009F00"/>
              </a:buClr>
              <a:defRPr/>
            </a:pPr>
            <a:endParaRPr lang="en-US" b="1" dirty="0">
              <a:solidFill>
                <a:srgbClr val="8D0C39"/>
              </a:solidFill>
              <a:latin typeface="Nunito" pitchFamily="2" charset="77"/>
              <a:ea typeface="Open Sans Light" panose="020B0306030504020204" pitchFamily="34" charset="0"/>
              <a:cs typeface="Open Sans Light" panose="020B0306030504020204" pitchFamily="34" charset="0"/>
              <a:sym typeface="Helvetica Light"/>
            </a:endParaRPr>
          </a:p>
          <a:p>
            <a:pPr defTabSz="914377">
              <a:spcBef>
                <a:spcPct val="20000"/>
              </a:spcBef>
              <a:buClr>
                <a:srgbClr val="009F00"/>
              </a:buClr>
              <a:defRPr/>
            </a:pPr>
            <a:r>
              <a:rPr lang="en-US" b="1" dirty="0">
                <a:solidFill>
                  <a:srgbClr val="8D0C39"/>
                </a:solidFill>
                <a:latin typeface="Nunito" pitchFamily="2" charset="77"/>
                <a:ea typeface="Open Sans Light" panose="020B0306030504020204" pitchFamily="34" charset="0"/>
                <a:cs typeface="Open Sans Light" panose="020B0306030504020204" pitchFamily="34" charset="0"/>
                <a:sym typeface="Helvetica Light"/>
              </a:rPr>
              <a:t>ATRIO Health Plans fosters a culture of compassion, capability, and customer service.</a:t>
            </a:r>
            <a:r>
              <a:rPr kumimoji="0" lang="en-US" sz="2400" b="1" i="0" u="none" strike="noStrike" kern="1200" cap="none" spc="0" normalizeH="0" baseline="0" noProof="0" dirty="0">
                <a:ln>
                  <a:noFill/>
                </a:ln>
                <a:solidFill>
                  <a:srgbClr val="8D0C39"/>
                </a:solidFill>
                <a:effectLst/>
                <a:uLnTx/>
                <a:uFillTx/>
                <a:latin typeface="Nunito" pitchFamily="2" charset="77"/>
                <a:ea typeface="Open Sans Light" panose="020B0306030504020204" pitchFamily="34" charset="0"/>
                <a:cs typeface="Open Sans Light" panose="020B0306030504020204" pitchFamily="34" charset="0"/>
                <a:sym typeface="Helvetica Light"/>
              </a:rPr>
              <a:t> </a:t>
            </a:r>
          </a:p>
          <a:p>
            <a:pPr defTabSz="914377">
              <a:spcBef>
                <a:spcPct val="20000"/>
              </a:spcBef>
              <a:buClr>
                <a:srgbClr val="009F00"/>
              </a:buClr>
              <a:defRPr/>
            </a:pPr>
            <a:endParaRPr kumimoji="0" lang="en-US" sz="2400" b="1" i="1" u="none" strike="noStrike" kern="1200" cap="none" spc="0" normalizeH="0" baseline="0" dirty="0">
              <a:ln>
                <a:noFill/>
              </a:ln>
              <a:solidFill>
                <a:srgbClr val="8D0C39"/>
              </a:solidFill>
              <a:effectLst/>
              <a:uLnTx/>
              <a:uFillTx/>
              <a:latin typeface="Nunito" pitchFamily="2" charset="77"/>
              <a:ea typeface="Open Sans Light" panose="020B0306030504020204" pitchFamily="34" charset="0"/>
              <a:cs typeface="Open Sans Light" panose="020B0306030504020204" pitchFamily="34" charset="0"/>
              <a:sym typeface="Helvetica Light"/>
            </a:endParaRPr>
          </a:p>
          <a:p>
            <a:pPr defTabSz="914377">
              <a:spcBef>
                <a:spcPct val="20000"/>
              </a:spcBef>
              <a:buClr>
                <a:srgbClr val="009F00"/>
              </a:buClr>
              <a:defRPr/>
            </a:pPr>
            <a:r>
              <a:rPr lang="en-US" b="1" i="1" noProof="0" dirty="0">
                <a:solidFill>
                  <a:srgbClr val="8D0C39"/>
                </a:solidFill>
                <a:latin typeface="Nunito" pitchFamily="2" charset="77"/>
                <a:ea typeface="Open Sans Light" panose="020B0306030504020204" pitchFamily="34" charset="0"/>
                <a:cs typeface="Open Sans Light" panose="020B0306030504020204" pitchFamily="34" charset="0"/>
                <a:sym typeface="Helvetica Light"/>
              </a:rPr>
              <a:t> </a:t>
            </a:r>
            <a:r>
              <a:rPr lang="en-US" b="1" i="1" dirty="0">
                <a:solidFill>
                  <a:srgbClr val="8D0C39"/>
                </a:solidFill>
                <a:latin typeface="Nunito" pitchFamily="2" charset="77"/>
                <a:ea typeface="Open Sans Light" panose="020B0306030504020204" pitchFamily="34" charset="0"/>
                <a:cs typeface="Open Sans Light" panose="020B0306030504020204" pitchFamily="34" charset="0"/>
                <a:sym typeface="Helvetica Light"/>
              </a:rPr>
              <a:t>We work closely with local providers of care to improve health outcomes for our members and the communities we serve. </a:t>
            </a:r>
            <a:endParaRPr kumimoji="0" lang="en-US" sz="2400" i="1" u="none" strike="noStrike" kern="1200" cap="none" spc="0" normalizeH="0" baseline="0" noProof="0" dirty="0">
              <a:ln>
                <a:noFill/>
              </a:ln>
              <a:solidFill>
                <a:srgbClr val="00B050"/>
              </a:solidFill>
              <a:effectLst/>
              <a:uLnTx/>
              <a:uFillTx/>
              <a:latin typeface="Nunito" pitchFamily="2" charset="77"/>
              <a:ea typeface="Open Sans Light" panose="020B0306030504020204" pitchFamily="34" charset="0"/>
              <a:cs typeface="Open Sans Light" panose="020B0306030504020204" pitchFamily="34" charset="0"/>
              <a:sym typeface="Helvetica Light"/>
            </a:endParaRPr>
          </a:p>
          <a:p>
            <a:pPr marL="0" marR="0" lvl="0" indent="0" algn="l" defTabSz="914377" rtl="0" eaLnBrk="1" fontAlgn="auto" latinLnBrk="0" hangingPunct="1">
              <a:lnSpc>
                <a:spcPct val="100000"/>
              </a:lnSpc>
              <a:spcBef>
                <a:spcPct val="20000"/>
              </a:spcBef>
              <a:spcAft>
                <a:spcPts val="0"/>
              </a:spcAft>
              <a:buClr>
                <a:srgbClr val="009F00"/>
              </a:buClr>
              <a:buSzTx/>
              <a:buFontTx/>
              <a:buNone/>
              <a:tabLst/>
              <a:defRPr/>
            </a:pPr>
            <a:endParaRPr kumimoji="0" lang="en-US" sz="2400" b="1" i="0" u="none" strike="noStrike" kern="1200" cap="none" spc="0" normalizeH="0" baseline="0" noProof="0" dirty="0">
              <a:ln>
                <a:noFill/>
              </a:ln>
              <a:solidFill>
                <a:srgbClr val="8D0C39"/>
              </a:solidFill>
              <a:effectLst/>
              <a:uLnTx/>
              <a:uFillTx/>
              <a:latin typeface="Nunito" pitchFamily="2" charset="77"/>
              <a:ea typeface="Open Sans Light" panose="020B0306030504020204" pitchFamily="34" charset="0"/>
              <a:cs typeface="Open Sans Light" panose="020B0306030504020204" pitchFamily="34" charset="0"/>
              <a:sym typeface="Helvetica Light"/>
            </a:endParaRPr>
          </a:p>
          <a:p>
            <a:pPr marL="0" marR="0" lvl="0" indent="0" algn="l" defTabSz="914377" rtl="0" eaLnBrk="1" fontAlgn="auto" latinLnBrk="0" hangingPunct="1">
              <a:lnSpc>
                <a:spcPct val="100000"/>
              </a:lnSpc>
              <a:spcBef>
                <a:spcPct val="20000"/>
              </a:spcBef>
              <a:spcAft>
                <a:spcPts val="0"/>
              </a:spcAft>
              <a:buClr>
                <a:srgbClr val="009F00"/>
              </a:buClr>
              <a:buSzTx/>
              <a:buFontTx/>
              <a:buNone/>
              <a:tabLst/>
              <a:defRPr/>
            </a:pPr>
            <a:endParaRPr kumimoji="0" lang="en-US" sz="1800" b="0" i="0" u="none" strike="noStrike" kern="1200" cap="none" spc="0" normalizeH="0" baseline="0" noProof="0" dirty="0">
              <a:ln>
                <a:noFill/>
              </a:ln>
              <a:solidFill>
                <a:srgbClr val="E7E6E6">
                  <a:lumMod val="25000"/>
                </a:srgbClr>
              </a:solidFill>
              <a:effectLst/>
              <a:uLnTx/>
              <a:uFillTx/>
              <a:latin typeface="Nunito" pitchFamily="2" charset="77"/>
              <a:ea typeface="Open Sans Light" panose="020B0306030504020204" pitchFamily="34" charset="0"/>
              <a:cs typeface="Open Sans Light" panose="020B0306030504020204" pitchFamily="34" charset="0"/>
              <a:sym typeface="Helvetica Light"/>
            </a:endParaRPr>
          </a:p>
          <a:p>
            <a:pPr marL="342891" marR="0" lvl="0" indent="-342891" algn="l" defTabSz="914377" rtl="0" eaLnBrk="1" fontAlgn="auto" latinLnBrk="0" hangingPunct="1">
              <a:lnSpc>
                <a:spcPct val="100000"/>
              </a:lnSpc>
              <a:spcBef>
                <a:spcPct val="20000"/>
              </a:spcBef>
              <a:spcAft>
                <a:spcPts val="0"/>
              </a:spcAft>
              <a:buClr>
                <a:srgbClr val="009F00"/>
              </a:buClr>
              <a:buSzTx/>
              <a:buFont typeface="Calibri" pitchFamily="34" charset="0"/>
              <a:buChar char="↘"/>
              <a:tabLst/>
              <a:defRPr/>
            </a:pPr>
            <a:endParaRPr kumimoji="0" lang="en-US" sz="2133" b="0" i="0" u="none" strike="noStrike" kern="1200" cap="none" spc="0" normalizeH="0" baseline="0" noProof="0" dirty="0">
              <a:ln>
                <a:noFill/>
              </a:ln>
              <a:solidFill>
                <a:srgbClr val="E7E6E6">
                  <a:lumMod val="25000"/>
                </a:srgbClr>
              </a:solidFill>
              <a:effectLst/>
              <a:uLnTx/>
              <a:uFillTx/>
              <a:latin typeface="Nunito" pitchFamily="2" charset="77"/>
              <a:ea typeface="Open Sans Light" panose="020B0306030504020204" pitchFamily="34" charset="0"/>
              <a:cs typeface="Open Sans Light" panose="020B0306030504020204" pitchFamily="34" charset="0"/>
              <a:sym typeface="Helvetica Light"/>
            </a:endParaRPr>
          </a:p>
          <a:p>
            <a:pPr marL="342891" marR="0" lvl="0" indent="-342891" algn="l" defTabSz="914377" rtl="0" eaLnBrk="1" fontAlgn="auto" latinLnBrk="0" hangingPunct="1">
              <a:lnSpc>
                <a:spcPct val="100000"/>
              </a:lnSpc>
              <a:spcBef>
                <a:spcPct val="20000"/>
              </a:spcBef>
              <a:spcAft>
                <a:spcPts val="0"/>
              </a:spcAft>
              <a:buClr>
                <a:srgbClr val="009F00"/>
              </a:buClr>
              <a:buSzTx/>
              <a:buFont typeface="Calibri" pitchFamily="34" charset="0"/>
              <a:buChar char="↘"/>
              <a:tabLst/>
              <a:defRPr/>
            </a:pPr>
            <a:endParaRPr kumimoji="0" lang="en-US" sz="1800" b="0" i="0" u="none" strike="noStrike" kern="1200" cap="none" spc="0" normalizeH="0" baseline="0" noProof="0" dirty="0">
              <a:ln>
                <a:noFill/>
              </a:ln>
              <a:solidFill>
                <a:srgbClr val="E7E6E6">
                  <a:lumMod val="25000"/>
                </a:srgbClr>
              </a:solidFill>
              <a:effectLst/>
              <a:uLnTx/>
              <a:uFillTx/>
              <a:latin typeface="Nunito" pitchFamily="2" charset="77"/>
              <a:ea typeface="Open Sans Light" panose="020B0306030504020204" pitchFamily="34" charset="0"/>
              <a:cs typeface="Open Sans Light" panose="020B0306030504020204" pitchFamily="34" charset="0"/>
              <a:sym typeface="Helvetica Light"/>
            </a:endParaRPr>
          </a:p>
          <a:p>
            <a:pPr marL="342891" marR="0" lvl="0" indent="-342891" algn="l" defTabSz="914377" rtl="0" eaLnBrk="1" fontAlgn="auto" latinLnBrk="0" hangingPunct="1">
              <a:lnSpc>
                <a:spcPct val="100000"/>
              </a:lnSpc>
              <a:spcBef>
                <a:spcPct val="20000"/>
              </a:spcBef>
              <a:spcAft>
                <a:spcPts val="0"/>
              </a:spcAft>
              <a:buClr>
                <a:srgbClr val="00B0F0"/>
              </a:buClr>
              <a:buSzTx/>
              <a:buFont typeface="Calibri"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Nunito" pitchFamily="2" charset="77"/>
              <a:ea typeface="Open Sans Light" panose="020B0306030504020204" pitchFamily="34" charset="0"/>
              <a:cs typeface="Open Sans Light" panose="020B0306030504020204" pitchFamily="34" charset="0"/>
              <a:sym typeface="Helvetica Light"/>
            </a:endParaRPr>
          </a:p>
          <a:p>
            <a:pPr marL="0" marR="0" lvl="0" indent="0" algn="l" defTabSz="410755" rtl="0" eaLnBrk="1" fontAlgn="auto" latinLnBrk="0" hangingPunct="1">
              <a:lnSpc>
                <a:spcPct val="100000"/>
              </a:lnSpc>
              <a:spcBef>
                <a:spcPts val="0"/>
              </a:spcBef>
              <a:spcAft>
                <a:spcPts val="0"/>
              </a:spcAft>
              <a:buClrTx/>
              <a:buSzPct val="75000"/>
              <a:buFontTx/>
              <a:buNone/>
              <a:tabLst/>
              <a:defRPr/>
            </a:pPr>
            <a:endParaRPr kumimoji="0" lang="en-US" sz="1800" b="0" i="0" u="none" strike="noStrike" kern="1200" cap="none" spc="0" normalizeH="0" baseline="0" noProof="0" dirty="0">
              <a:ln>
                <a:noFill/>
              </a:ln>
              <a:solidFill>
                <a:prstClr val="black"/>
              </a:solidFill>
              <a:effectLst/>
              <a:uLnTx/>
              <a:uFillTx/>
              <a:latin typeface="Nunito" pitchFamily="2" charset="77"/>
              <a:ea typeface="Open Sans Light" panose="020B0306030504020204" pitchFamily="34" charset="0"/>
              <a:cs typeface="Open Sans Light" panose="020B0306030504020204" pitchFamily="34" charset="0"/>
              <a:sym typeface="Helvetica Light"/>
            </a:endParaRPr>
          </a:p>
        </p:txBody>
      </p:sp>
      <p:cxnSp>
        <p:nvCxnSpPr>
          <p:cNvPr id="4" name="Straight Connector 3">
            <a:extLst>
              <a:ext uri="{FF2B5EF4-FFF2-40B4-BE49-F238E27FC236}">
                <a16:creationId xmlns:a16="http://schemas.microsoft.com/office/drawing/2014/main" id="{76A47299-7C19-5244-A4B7-6B54EA6A3F4A}"/>
              </a:ext>
            </a:extLst>
          </p:cNvPr>
          <p:cNvCxnSpPr/>
          <p:nvPr/>
        </p:nvCxnSpPr>
        <p:spPr>
          <a:xfrm>
            <a:off x="8436685" y="1905714"/>
            <a:ext cx="0" cy="4018009"/>
          </a:xfrm>
          <a:prstGeom prst="line">
            <a:avLst/>
          </a:prstGeom>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0E95A8E3-CD31-A745-B5DA-CFA794469509}"/>
              </a:ext>
            </a:extLst>
          </p:cNvPr>
          <p:cNvSpPr txBox="1">
            <a:spLocks/>
          </p:cNvSpPr>
          <p:nvPr/>
        </p:nvSpPr>
        <p:spPr>
          <a:xfrm>
            <a:off x="8124450" y="6400757"/>
            <a:ext cx="4071101" cy="419187"/>
          </a:xfrm>
          <a:prstGeom prst="rect">
            <a:avLst/>
          </a:prstGeom>
        </p:spPr>
        <p:txBody>
          <a:bodyPr vert="horz" lIns="121920" tIns="60960" rIns="121920" bIns="60960" rtlCol="0" anchor="t" anchorCtr="0">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1867" b="1" i="0" u="none" strike="noStrike" kern="1200" cap="none" spc="0" normalizeH="0" baseline="0" noProof="0" dirty="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Value.  Compassion.  Service.</a:t>
            </a:r>
            <a:endParaRPr kumimoji="0" lang="en-US" sz="1867" b="1" i="0" u="none" strike="noStrike" kern="1200" cap="all" spc="0" normalizeH="0" baseline="0" noProof="0" dirty="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29" name="TextBox 28">
            <a:extLst>
              <a:ext uri="{FF2B5EF4-FFF2-40B4-BE49-F238E27FC236}">
                <a16:creationId xmlns:a16="http://schemas.microsoft.com/office/drawing/2014/main" id="{B6946AC7-A3DD-2E4A-82A6-BFBCBEA1A72B}"/>
              </a:ext>
            </a:extLst>
          </p:cNvPr>
          <p:cNvSpPr txBox="1"/>
          <p:nvPr/>
        </p:nvSpPr>
        <p:spPr>
          <a:xfrm>
            <a:off x="455521" y="6505669"/>
            <a:ext cx="3173712" cy="230832"/>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7"/>
            <a:r>
              <a:rPr lang="en-US" sz="900" dirty="0">
                <a:solidFill>
                  <a:prstClr val="white"/>
                </a:solidFill>
                <a:latin typeface="Nunito SemiBold" panose="00000700000000000000" pitchFamily="2" charset="0"/>
              </a:rPr>
              <a:t>Confidential – </a:t>
            </a:r>
            <a:r>
              <a:rPr lang="en-US" sz="900" dirty="0">
                <a:solidFill>
                  <a:prstClr val="white"/>
                </a:solidFill>
                <a:latin typeface="Nunito Light" panose="00000400000000000000" pitchFamily="2" charset="0"/>
              </a:rPr>
              <a:t>Not Intended for Distribution</a:t>
            </a:r>
          </a:p>
        </p:txBody>
      </p:sp>
      <p:pic>
        <p:nvPicPr>
          <p:cNvPr id="5" name="Picture 4" descr="A logo for a health plan&#10;&#10;Description automatically generated">
            <a:extLst>
              <a:ext uri="{FF2B5EF4-FFF2-40B4-BE49-F238E27FC236}">
                <a16:creationId xmlns:a16="http://schemas.microsoft.com/office/drawing/2014/main" id="{647A1CF4-5241-7CC7-93ED-AE9AF2F76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2750" y="135466"/>
            <a:ext cx="1714500" cy="1714500"/>
          </a:xfrm>
          <a:prstGeom prst="rect">
            <a:avLst/>
          </a:prstGeom>
        </p:spPr>
      </p:pic>
      <p:sp>
        <p:nvSpPr>
          <p:cNvPr id="8" name="TextBox 7">
            <a:extLst>
              <a:ext uri="{FF2B5EF4-FFF2-40B4-BE49-F238E27FC236}">
                <a16:creationId xmlns:a16="http://schemas.microsoft.com/office/drawing/2014/main" id="{3BDE21C4-649A-7C37-E654-6A3DBBA926F4}"/>
              </a:ext>
            </a:extLst>
          </p:cNvPr>
          <p:cNvSpPr txBox="1"/>
          <p:nvPr/>
        </p:nvSpPr>
        <p:spPr>
          <a:xfrm>
            <a:off x="8819153" y="1849966"/>
            <a:ext cx="2959762" cy="3939540"/>
          </a:xfrm>
          <a:prstGeom prst="rect">
            <a:avLst/>
          </a:prstGeom>
          <a:noFill/>
        </p:spPr>
        <p:txBody>
          <a:bodyPr wrap="square" rtlCol="0">
            <a:spAutoFit/>
          </a:bodyPr>
          <a:lstStyle/>
          <a:p>
            <a:r>
              <a:rPr kumimoji="0" lang="en-US" sz="2500" b="1" i="1" u="none" strike="noStrike" kern="1200" cap="none" spc="0" normalizeH="0" baseline="0" noProof="0" dirty="0">
                <a:ln>
                  <a:noFill/>
                </a:ln>
                <a:solidFill>
                  <a:srgbClr val="92D050"/>
                </a:solidFill>
                <a:effectLst/>
                <a:uLnTx/>
                <a:uFillTx/>
                <a:latin typeface="Nunito" pitchFamily="2" charset="77"/>
                <a:ea typeface="Open Sans Light" panose="020B0306030504020204" pitchFamily="34" charset="0"/>
                <a:cs typeface="Open Sans Light" panose="020B0306030504020204" pitchFamily="34" charset="0"/>
                <a:sym typeface="Helvetica Light"/>
              </a:rPr>
              <a:t>Our mission is to deliver high quality health insurance at a reasonable price, leverage the talents of our people, and foster deeper community connections.</a:t>
            </a:r>
            <a:endParaRPr lang="en-US" sz="2500" dirty="0">
              <a:solidFill>
                <a:srgbClr val="92D050"/>
              </a:solidFill>
            </a:endParaRPr>
          </a:p>
        </p:txBody>
      </p:sp>
    </p:spTree>
    <p:extLst>
      <p:ext uri="{BB962C8B-B14F-4D97-AF65-F5344CB8AC3E}">
        <p14:creationId xmlns:p14="http://schemas.microsoft.com/office/powerpoint/2010/main" val="275818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FD2347-F3E5-8841-64B5-2A963FAE4C4C}"/>
              </a:ext>
            </a:extLst>
          </p:cNvPr>
          <p:cNvSpPr>
            <a:spLocks noGrp="1"/>
          </p:cNvSpPr>
          <p:nvPr>
            <p:ph type="sldNum" sz="quarter" idx="4294967295"/>
          </p:nvPr>
        </p:nvSpPr>
        <p:spPr/>
        <p:txBody>
          <a:bodyPr/>
          <a:lst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08186383-8D6A-4AC9-9ACC-1035AF233B0C}" type="slidenum">
              <a:rPr kumimoji="0" lang="en-US" sz="1467"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5</a:t>
            </a:fld>
            <a:endParaRPr kumimoji="0" lang="en-US" sz="1467"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64FF0009-4103-E52C-CE93-903CCA449C0B}"/>
              </a:ext>
            </a:extLst>
          </p:cNvPr>
          <p:cNvSpPr>
            <a:spLocks noGrp="1"/>
          </p:cNvSpPr>
          <p:nvPr>
            <p:ph type="body" sz="quarter" idx="11"/>
          </p:nvPr>
        </p:nvSpPr>
        <p:spPr>
          <a:xfrm>
            <a:off x="1757629" y="624317"/>
            <a:ext cx="6815016" cy="508000"/>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2800" b="1" dirty="0">
                <a:solidFill>
                  <a:schemeClr val="bg1"/>
                </a:solidFill>
              </a:rPr>
              <a:t>Quality Control Team</a:t>
            </a:r>
          </a:p>
        </p:txBody>
      </p:sp>
      <p:sp>
        <p:nvSpPr>
          <p:cNvPr id="4" name="Text Placeholder 3">
            <a:extLst>
              <a:ext uri="{FF2B5EF4-FFF2-40B4-BE49-F238E27FC236}">
                <a16:creationId xmlns:a16="http://schemas.microsoft.com/office/drawing/2014/main" id="{D353ADAF-CA12-33C4-3A35-DB66301AA291}"/>
              </a:ext>
            </a:extLst>
          </p:cNvPr>
          <p:cNvSpPr>
            <a:spLocks noGrp="1"/>
          </p:cNvSpPr>
          <p:nvPr>
            <p:ph type="body" sz="quarter" idx="12"/>
          </p:nvPr>
        </p:nvSpPr>
        <p:spPr>
          <a:xfrm>
            <a:off x="1757629" y="2187291"/>
            <a:ext cx="6815016" cy="3883309"/>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000000"/>
                </a:solidFill>
                <a:effectLst/>
                <a:uLnTx/>
                <a:uFillTx/>
                <a:latin typeface="Arial"/>
                <a:ea typeface="+mn-ea"/>
                <a:cs typeface="+mn-cs"/>
              </a:rPr>
              <a:t>Contact Info: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2400" dirty="0">
              <a:solidFill>
                <a:srgbClr val="000000"/>
              </a:solidFill>
              <a:latin typeface="Arial"/>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Arial"/>
                <a:ea typeface="+mn-ea"/>
                <a:cs typeface="+mn-cs"/>
              </a:rPr>
              <a:t>Jessica Assefa, Chief Quality Officer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Phone: 763.317.1921</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a:rPr>
              <a:t>Email: </a:t>
            </a:r>
            <a:r>
              <a:rPr lang="en-US" dirty="0">
                <a:solidFill>
                  <a:srgbClr val="000000"/>
                </a:solidFill>
                <a:latin typeface="Arial"/>
                <a:hlinkClick r:id="rId2"/>
              </a:rPr>
              <a:t>Jessica.Assefa@atriohp.com</a:t>
            </a:r>
            <a:endParaRPr lang="en-US" dirty="0">
              <a:solidFill>
                <a:srgbClr val="000000"/>
              </a:solidFill>
              <a:latin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4168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6EAF1B-68D7-A918-D248-6FE45AFA19A1}"/>
              </a:ext>
            </a:extLst>
          </p:cNvPr>
          <p:cNvSpPr>
            <a:spLocks noGrp="1"/>
          </p:cNvSpPr>
          <p:nvPr>
            <p:ph type="body" sz="quarter" idx="12"/>
          </p:nvPr>
        </p:nvSpPr>
        <p:spPr>
          <a:xfrm>
            <a:off x="10160" y="701040"/>
            <a:ext cx="6024880" cy="5811520"/>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82558" marR="0" lvl="1" indent="0" algn="l" defTabSz="914400" rtl="0" eaLnBrk="1" fontAlgn="auto" latinLnBrk="0" hangingPunct="1">
              <a:lnSpc>
                <a:spcPct val="100000"/>
              </a:lnSpc>
              <a:spcBef>
                <a:spcPts val="200"/>
              </a:spcBef>
              <a:spcAft>
                <a:spcPts val="600"/>
              </a:spcAft>
              <a:buClr>
                <a:srgbClr val="8D0C39"/>
              </a:buClr>
              <a:buSzTx/>
              <a:buFont typeface="Arial" panose="020B0604020202020204" pitchFamily="34" charset="0"/>
              <a:buNone/>
              <a:tabLst/>
              <a:defRPr/>
            </a:pPr>
            <a:endParaRPr kumimoji="0" lang="en-US" sz="1700" b="1" i="0" u="none" strike="noStrike" kern="1200" cap="none" spc="0" normalizeH="0" baseline="0" noProof="0" dirty="0">
              <a:ln>
                <a:noFill/>
              </a:ln>
              <a:solidFill>
                <a:srgbClr val="000000"/>
              </a:solidFill>
              <a:effectLst/>
              <a:uLnTx/>
              <a:uFillTx/>
              <a:latin typeface="Nunito" pitchFamily="2" charset="77"/>
              <a:ea typeface="+mn-ea"/>
              <a:cs typeface="+mn-cs"/>
            </a:endParaRPr>
          </a:p>
          <a:p>
            <a:pPr marL="182558" marR="0" lvl="1" indent="0" algn="l" defTabSz="914400" rtl="0" eaLnBrk="1" fontAlgn="auto" latinLnBrk="0" hangingPunct="1">
              <a:lnSpc>
                <a:spcPct val="100000"/>
              </a:lnSpc>
              <a:spcBef>
                <a:spcPts val="200"/>
              </a:spcBef>
              <a:spcAft>
                <a:spcPts val="600"/>
              </a:spcAft>
              <a:buClr>
                <a:srgbClr val="8D0C39"/>
              </a:buClr>
              <a:buSzTx/>
              <a:buFont typeface="Arial" panose="020B0604020202020204" pitchFamily="34" charset="0"/>
              <a:buNone/>
              <a:tabLst/>
              <a:defRPr/>
            </a:pPr>
            <a:r>
              <a:rPr kumimoji="0" lang="en-US" sz="1700" b="1" i="0" u="none" strike="noStrike" kern="1200" cap="none" spc="0" normalizeH="0" baseline="0" noProof="0" dirty="0">
                <a:ln>
                  <a:noFill/>
                </a:ln>
                <a:solidFill>
                  <a:srgbClr val="000000"/>
                </a:solidFill>
                <a:effectLst/>
                <a:uLnTx/>
                <a:uFillTx/>
                <a:latin typeface="Nunito" pitchFamily="2" charset="77"/>
                <a:ea typeface="+mn-ea"/>
                <a:cs typeface="+mn-cs"/>
              </a:rPr>
              <a:t>CMS publishes Star Ratings each year to:</a:t>
            </a:r>
          </a:p>
          <a:p>
            <a:pPr marL="404803" marR="0" lvl="1" indent="0" algn="l" defTabSz="914400" rtl="0" eaLnBrk="1" fontAlgn="auto" latinLnBrk="0" hangingPunct="1">
              <a:lnSpc>
                <a:spcPct val="100000"/>
              </a:lnSpc>
              <a:spcBef>
                <a:spcPts val="200"/>
              </a:spcBef>
              <a:spcAft>
                <a:spcPts val="600"/>
              </a:spcAft>
              <a:buClr>
                <a:srgbClr val="8D0C39"/>
              </a:buClr>
              <a:buSzTx/>
              <a:buFont typeface="Wingdings" panose="05000000000000000000" pitchFamily="2" charset="2"/>
              <a:buChar char="ü"/>
              <a:tabLst/>
              <a:defRPr/>
            </a:pPr>
            <a:r>
              <a:rPr kumimoji="0" lang="en-US" sz="1500" b="1" i="0" u="none" strike="noStrike" kern="1200" cap="none" spc="0" normalizeH="0" baseline="0" noProof="0" dirty="0">
                <a:ln>
                  <a:noFill/>
                </a:ln>
                <a:solidFill>
                  <a:srgbClr val="509E2F"/>
                </a:solidFill>
                <a:effectLst/>
                <a:uLnTx/>
                <a:uFillTx/>
                <a:latin typeface="Nunito" pitchFamily="2" charset="77"/>
                <a:ea typeface="+mn-ea"/>
                <a:cs typeface="+mn-cs"/>
              </a:rPr>
              <a:t>Measure quality </a:t>
            </a:r>
            <a:r>
              <a:rPr kumimoji="0" lang="en-US" sz="1500" b="0" i="0" u="none" strike="noStrike" kern="1200" cap="none" spc="0" normalizeH="0" baseline="0" noProof="0" dirty="0">
                <a:ln>
                  <a:noFill/>
                </a:ln>
                <a:solidFill>
                  <a:srgbClr val="000000"/>
                </a:solidFill>
                <a:effectLst/>
                <a:uLnTx/>
                <a:uFillTx/>
                <a:latin typeface="Nunito" pitchFamily="2" charset="77"/>
                <a:ea typeface="+mn-ea"/>
                <a:cs typeface="+mn-cs"/>
              </a:rPr>
              <a:t>in MA and Part D plans, </a:t>
            </a:r>
          </a:p>
          <a:p>
            <a:pPr marL="404803" marR="0" lvl="1" indent="0" algn="l" defTabSz="914400" rtl="0" eaLnBrk="1" fontAlgn="auto" latinLnBrk="0" hangingPunct="1">
              <a:lnSpc>
                <a:spcPct val="100000"/>
              </a:lnSpc>
              <a:spcBef>
                <a:spcPts val="200"/>
              </a:spcBef>
              <a:spcAft>
                <a:spcPts val="600"/>
              </a:spcAft>
              <a:buClr>
                <a:srgbClr val="8D0C39"/>
              </a:buClr>
              <a:buSzTx/>
              <a:buFont typeface="Wingdings" panose="05000000000000000000" pitchFamily="2" charset="2"/>
              <a:buChar char="ü"/>
              <a:tabLst/>
              <a:defRPr/>
            </a:pPr>
            <a:r>
              <a:rPr kumimoji="0" lang="en-US" sz="1500" b="0" i="0" u="none" strike="noStrike" kern="1200" cap="none" spc="0" normalizeH="0" baseline="0" noProof="0" dirty="0">
                <a:ln>
                  <a:noFill/>
                </a:ln>
                <a:solidFill>
                  <a:srgbClr val="000000"/>
                </a:solidFill>
                <a:effectLst/>
                <a:uLnTx/>
                <a:uFillTx/>
                <a:latin typeface="Nunito" pitchFamily="2" charset="77"/>
                <a:ea typeface="+mn-ea"/>
                <a:cs typeface="+mn-cs"/>
              </a:rPr>
              <a:t>Assist beneficiaries in finding the </a:t>
            </a:r>
            <a:r>
              <a:rPr kumimoji="0" lang="en-US" sz="1500" b="1" i="0" u="none" strike="noStrike" kern="1200" cap="none" spc="0" normalizeH="0" baseline="0" noProof="0" dirty="0">
                <a:ln>
                  <a:noFill/>
                </a:ln>
                <a:solidFill>
                  <a:srgbClr val="509E2F"/>
                </a:solidFill>
                <a:effectLst/>
                <a:uLnTx/>
                <a:uFillTx/>
                <a:latin typeface="Nunito" pitchFamily="2" charset="77"/>
                <a:ea typeface="+mn-ea"/>
                <a:cs typeface="+mn-cs"/>
              </a:rPr>
              <a:t>best plan </a:t>
            </a:r>
            <a:r>
              <a:rPr kumimoji="0" lang="en-US" sz="1500" b="0" i="0" u="none" strike="noStrike" kern="1200" cap="none" spc="0" normalizeH="0" baseline="0" noProof="0" dirty="0">
                <a:ln>
                  <a:noFill/>
                </a:ln>
                <a:solidFill>
                  <a:srgbClr val="000000"/>
                </a:solidFill>
                <a:effectLst/>
                <a:uLnTx/>
                <a:uFillTx/>
                <a:latin typeface="Nunito" pitchFamily="2" charset="77"/>
                <a:ea typeface="+mn-ea"/>
                <a:cs typeface="+mn-cs"/>
              </a:rPr>
              <a:t>for them, and </a:t>
            </a:r>
          </a:p>
          <a:p>
            <a:pPr marL="404803" marR="0" lvl="1" indent="0" algn="l" defTabSz="914400" rtl="0" eaLnBrk="1" fontAlgn="auto" latinLnBrk="0" hangingPunct="1">
              <a:lnSpc>
                <a:spcPct val="100000"/>
              </a:lnSpc>
              <a:spcBef>
                <a:spcPts val="200"/>
              </a:spcBef>
              <a:spcAft>
                <a:spcPts val="600"/>
              </a:spcAft>
              <a:buClr>
                <a:srgbClr val="8D0C39"/>
              </a:buClr>
              <a:buSzTx/>
              <a:buFont typeface="Wingdings" panose="05000000000000000000" pitchFamily="2" charset="2"/>
              <a:buChar char="ü"/>
              <a:tabLst/>
              <a:defRPr/>
            </a:pPr>
            <a:r>
              <a:rPr kumimoji="0" lang="en-US" sz="1500" b="0" i="0" u="none" strike="noStrike" kern="1200" cap="none" spc="0" normalizeH="0" baseline="0" noProof="0" dirty="0">
                <a:ln>
                  <a:noFill/>
                </a:ln>
                <a:solidFill>
                  <a:srgbClr val="000000"/>
                </a:solidFill>
                <a:effectLst/>
                <a:uLnTx/>
                <a:uFillTx/>
                <a:latin typeface="Nunito" pitchFamily="2" charset="77"/>
                <a:ea typeface="+mn-ea"/>
                <a:cs typeface="+mn-cs"/>
              </a:rPr>
              <a:t>Determine MA </a:t>
            </a:r>
            <a:r>
              <a:rPr kumimoji="0" lang="en-US" sz="1500" b="1" i="0" u="none" strike="noStrike" kern="1200" cap="none" spc="0" normalizeH="0" baseline="0" noProof="0" dirty="0">
                <a:ln>
                  <a:noFill/>
                </a:ln>
                <a:solidFill>
                  <a:srgbClr val="509E2F"/>
                </a:solidFill>
                <a:effectLst/>
                <a:uLnTx/>
                <a:uFillTx/>
                <a:latin typeface="Nunito" pitchFamily="2" charset="77"/>
                <a:ea typeface="+mn-ea"/>
                <a:cs typeface="+mn-cs"/>
              </a:rPr>
              <a:t>Quality Bonus Payments </a:t>
            </a:r>
            <a:r>
              <a:rPr kumimoji="0" lang="en-US" sz="1500" b="0" i="0" u="none" strike="noStrike" kern="1200" cap="none" spc="0" normalizeH="0" baseline="0" noProof="0" dirty="0">
                <a:ln>
                  <a:noFill/>
                </a:ln>
                <a:solidFill>
                  <a:srgbClr val="000000"/>
                </a:solidFill>
                <a:effectLst/>
                <a:uLnTx/>
                <a:uFillTx/>
                <a:latin typeface="Nunito" pitchFamily="2" charset="77"/>
                <a:ea typeface="+mn-ea"/>
                <a:cs typeface="+mn-cs"/>
              </a:rPr>
              <a:t>(QBPs).</a:t>
            </a:r>
          </a:p>
          <a:p>
            <a:pPr marL="404803" marR="0" lvl="1" indent="0" algn="l" defTabSz="914400" rtl="0" eaLnBrk="1" fontAlgn="auto" latinLnBrk="0" hangingPunct="1">
              <a:lnSpc>
                <a:spcPct val="100000"/>
              </a:lnSpc>
              <a:spcBef>
                <a:spcPts val="200"/>
              </a:spcBef>
              <a:spcAft>
                <a:spcPts val="600"/>
              </a:spcAft>
              <a:buClr>
                <a:srgbClr val="8D0C39"/>
              </a:buClr>
              <a:buSzTx/>
              <a:buNone/>
              <a:tabLst/>
              <a:defRPr/>
            </a:pPr>
            <a:endParaRPr kumimoji="0" lang="en-US" sz="1200" b="1" i="0" u="none" strike="noStrike" kern="1200" cap="none" spc="0" normalizeH="0" baseline="0" noProof="0" dirty="0">
              <a:ln>
                <a:noFill/>
              </a:ln>
              <a:solidFill>
                <a:srgbClr val="000000"/>
              </a:solidFill>
              <a:effectLst/>
              <a:uLnTx/>
              <a:uFillTx/>
              <a:latin typeface="Nunito" pitchFamily="2" charset="77"/>
              <a:ea typeface="+mn-ea"/>
              <a:cs typeface="+mn-cs"/>
            </a:endParaRPr>
          </a:p>
          <a:p>
            <a:pPr marL="182558" marR="0" lvl="1" indent="0" algn="l" defTabSz="914400" rtl="0" eaLnBrk="1" fontAlgn="auto" latinLnBrk="0" hangingPunct="1">
              <a:lnSpc>
                <a:spcPct val="100000"/>
              </a:lnSpc>
              <a:spcBef>
                <a:spcPts val="200"/>
              </a:spcBef>
              <a:spcAft>
                <a:spcPts val="600"/>
              </a:spcAft>
              <a:buClr>
                <a:srgbClr val="8D0C39"/>
              </a:buClr>
              <a:buSzTx/>
              <a:buFont typeface="Arial" panose="020B0604020202020204" pitchFamily="34" charset="0"/>
              <a:buNone/>
              <a:tabLst/>
              <a:defRPr/>
            </a:pPr>
            <a:r>
              <a:rPr kumimoji="0" lang="en-US" sz="1700" b="1" i="0" u="none" strike="noStrike" kern="1200" cap="none" spc="0" normalizeH="0" baseline="0" noProof="0" dirty="0">
                <a:ln>
                  <a:noFill/>
                </a:ln>
                <a:solidFill>
                  <a:srgbClr val="000000"/>
                </a:solidFill>
                <a:effectLst/>
                <a:uLnTx/>
                <a:uFillTx/>
                <a:latin typeface="Nunito" pitchFamily="2" charset="77"/>
                <a:ea typeface="+mn-ea"/>
                <a:cs typeface="+mn-cs"/>
              </a:rPr>
              <a:t>CMS uses Star Ratings to support public reporting and transparency by posting Star Ratings on Medicare Plan Finder (MPF).</a:t>
            </a:r>
          </a:p>
          <a:p>
            <a:pPr marL="182558" marR="0" lvl="1" indent="0" algn="l" defTabSz="914400" rtl="0" eaLnBrk="1" fontAlgn="auto" latinLnBrk="0" hangingPunct="1">
              <a:lnSpc>
                <a:spcPct val="100000"/>
              </a:lnSpc>
              <a:spcBef>
                <a:spcPts val="200"/>
              </a:spcBef>
              <a:spcAft>
                <a:spcPts val="600"/>
              </a:spcAft>
              <a:buClr>
                <a:srgbClr val="8D0C39"/>
              </a:buClr>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Nunito" pitchFamily="2" charset="77"/>
              <a:ea typeface="+mn-ea"/>
              <a:cs typeface="+mn-cs"/>
            </a:endParaRPr>
          </a:p>
          <a:p>
            <a:pPr marL="182558" marR="0" lvl="1" indent="0" algn="l" defTabSz="914400" rtl="0" eaLnBrk="1" fontAlgn="auto" latinLnBrk="0" hangingPunct="1">
              <a:lnSpc>
                <a:spcPct val="100000"/>
              </a:lnSpc>
              <a:spcBef>
                <a:spcPts val="200"/>
              </a:spcBef>
              <a:spcAft>
                <a:spcPts val="600"/>
              </a:spcAft>
              <a:buClr>
                <a:srgbClr val="8D0C39"/>
              </a:buClr>
              <a:buSzTx/>
              <a:buFont typeface="Arial" panose="020B0604020202020204" pitchFamily="34" charset="0"/>
              <a:buNone/>
              <a:tabLst/>
              <a:defRPr/>
            </a:pPr>
            <a:r>
              <a:rPr kumimoji="0" lang="en-US" altLang="en-US" sz="1700" b="1" i="0" u="none" strike="noStrike" kern="1200" cap="none" spc="0" normalizeH="0" baseline="0" noProof="0" dirty="0">
                <a:ln>
                  <a:noFill/>
                </a:ln>
                <a:solidFill>
                  <a:srgbClr val="000000"/>
                </a:solidFill>
                <a:effectLst/>
                <a:uLnTx/>
                <a:uFillTx/>
                <a:latin typeface="Nunito" pitchFamily="2" charset="77"/>
                <a:ea typeface="+mn-ea"/>
                <a:cs typeface="+mn-cs"/>
              </a:rPr>
              <a:t>CMS evaluates progress toward the Triple Aim through Star Ratings: </a:t>
            </a:r>
            <a:endParaRPr kumimoji="0" lang="en-US" sz="1700" b="0" i="0" u="none" strike="noStrike" kern="1200" cap="none" spc="0" normalizeH="0" baseline="0" noProof="0" dirty="0">
              <a:ln>
                <a:noFill/>
              </a:ln>
              <a:solidFill>
                <a:srgbClr val="000000"/>
              </a:solidFill>
              <a:effectLst/>
              <a:uLnTx/>
              <a:uFillTx/>
              <a:latin typeface="Nunito" pitchFamily="2" charset="77"/>
              <a:ea typeface="+mn-ea"/>
              <a:cs typeface="+mn-cs"/>
            </a:endParaRPr>
          </a:p>
          <a:p>
            <a:pPr marL="404803" marR="0" lvl="1" indent="0" algn="l" defTabSz="914400" rtl="0" eaLnBrk="1" fontAlgn="auto" latinLnBrk="0" hangingPunct="1">
              <a:lnSpc>
                <a:spcPct val="100000"/>
              </a:lnSpc>
              <a:spcBef>
                <a:spcPts val="200"/>
              </a:spcBef>
              <a:spcAft>
                <a:spcPts val="600"/>
              </a:spcAft>
              <a:buClr>
                <a:srgbClr val="8D0C39"/>
              </a:buClr>
              <a:buSzTx/>
              <a:buFont typeface="Wingdings" panose="05000000000000000000" pitchFamily="2" charset="2"/>
              <a:buChar char="ü"/>
              <a:tabLst/>
              <a:defRPr/>
            </a:pPr>
            <a:r>
              <a:rPr kumimoji="0" lang="en-US" sz="1500" b="0" i="0" u="none" strike="noStrike" kern="1200" cap="none" spc="0" normalizeH="0" baseline="0" noProof="0" dirty="0">
                <a:ln>
                  <a:noFill/>
                </a:ln>
                <a:solidFill>
                  <a:srgbClr val="000000"/>
                </a:solidFill>
                <a:effectLst/>
                <a:uLnTx/>
                <a:uFillTx/>
                <a:latin typeface="Nunito" pitchFamily="2" charset="77"/>
                <a:ea typeface="+mn-ea"/>
                <a:cs typeface="+mn-cs"/>
              </a:rPr>
              <a:t>Improving the </a:t>
            </a:r>
            <a:r>
              <a:rPr kumimoji="0" lang="en-US" sz="1500" b="1" i="0" u="none" strike="noStrike" kern="1200" cap="none" spc="0" normalizeH="0" baseline="0" noProof="0" dirty="0">
                <a:ln>
                  <a:noFill/>
                </a:ln>
                <a:solidFill>
                  <a:srgbClr val="509E2F"/>
                </a:solidFill>
                <a:effectLst/>
                <a:uLnTx/>
                <a:uFillTx/>
                <a:latin typeface="Nunito" pitchFamily="2" charset="77"/>
                <a:ea typeface="+mn-ea"/>
                <a:cs typeface="+mn-cs"/>
              </a:rPr>
              <a:t>patient experience </a:t>
            </a:r>
            <a:r>
              <a:rPr kumimoji="0" lang="en-US" sz="1500" b="0" i="0" u="none" strike="noStrike" kern="1200" cap="none" spc="0" normalizeH="0" baseline="0" noProof="0" dirty="0">
                <a:ln>
                  <a:noFill/>
                </a:ln>
                <a:solidFill>
                  <a:srgbClr val="000000"/>
                </a:solidFill>
                <a:effectLst/>
                <a:uLnTx/>
                <a:uFillTx/>
                <a:latin typeface="Nunito" pitchFamily="2" charset="77"/>
                <a:ea typeface="+mn-ea"/>
                <a:cs typeface="+mn-cs"/>
              </a:rPr>
              <a:t>of care (quality, access,     reliability), </a:t>
            </a:r>
          </a:p>
          <a:p>
            <a:pPr marL="404803" marR="0" lvl="1" indent="0" algn="l" defTabSz="914400" rtl="0" eaLnBrk="1" fontAlgn="auto" latinLnBrk="0" hangingPunct="1">
              <a:lnSpc>
                <a:spcPct val="100000"/>
              </a:lnSpc>
              <a:spcBef>
                <a:spcPts val="200"/>
              </a:spcBef>
              <a:spcAft>
                <a:spcPts val="600"/>
              </a:spcAft>
              <a:buClr>
                <a:srgbClr val="8D0C39"/>
              </a:buClr>
              <a:buSzTx/>
              <a:buFont typeface="Wingdings" panose="05000000000000000000" pitchFamily="2" charset="2"/>
              <a:buChar char="ü"/>
              <a:tabLst/>
              <a:defRPr/>
            </a:pPr>
            <a:r>
              <a:rPr kumimoji="0" lang="en-US" sz="1500" b="0" i="0" u="none" strike="noStrike" kern="1200" cap="none" spc="0" normalizeH="0" baseline="0" noProof="0" dirty="0">
                <a:ln>
                  <a:noFill/>
                </a:ln>
                <a:solidFill>
                  <a:srgbClr val="000000"/>
                </a:solidFill>
                <a:effectLst/>
                <a:uLnTx/>
                <a:uFillTx/>
                <a:latin typeface="Nunito" pitchFamily="2" charset="77"/>
                <a:ea typeface="+mn-ea"/>
                <a:cs typeface="+mn-cs"/>
              </a:rPr>
              <a:t>Improving the </a:t>
            </a:r>
            <a:r>
              <a:rPr kumimoji="0" lang="en-US" sz="1500" b="1" i="0" u="none" strike="noStrike" kern="1200" cap="none" spc="0" normalizeH="0" baseline="0" noProof="0" dirty="0">
                <a:ln>
                  <a:noFill/>
                </a:ln>
                <a:solidFill>
                  <a:srgbClr val="509E2F"/>
                </a:solidFill>
                <a:effectLst/>
                <a:uLnTx/>
                <a:uFillTx/>
                <a:latin typeface="Nunito" pitchFamily="2" charset="77"/>
                <a:ea typeface="+mn-ea"/>
                <a:cs typeface="+mn-cs"/>
              </a:rPr>
              <a:t>health of populations</a:t>
            </a:r>
            <a:r>
              <a:rPr kumimoji="0" lang="en-US" sz="1500" b="0" i="0" u="none" strike="noStrike" kern="1200" cap="none" spc="0" normalizeH="0" baseline="0" noProof="0" dirty="0">
                <a:ln>
                  <a:noFill/>
                </a:ln>
                <a:solidFill>
                  <a:srgbClr val="000000"/>
                </a:solidFill>
                <a:effectLst/>
                <a:uLnTx/>
                <a:uFillTx/>
                <a:latin typeface="Nunito" pitchFamily="2" charset="77"/>
                <a:ea typeface="+mn-ea"/>
                <a:cs typeface="+mn-cs"/>
              </a:rPr>
              <a:t>, and </a:t>
            </a:r>
          </a:p>
          <a:p>
            <a:pPr marL="404803" marR="0" lvl="1" indent="0" algn="l" defTabSz="914400" rtl="0" eaLnBrk="1" fontAlgn="auto" latinLnBrk="0" hangingPunct="1">
              <a:lnSpc>
                <a:spcPct val="100000"/>
              </a:lnSpc>
              <a:spcBef>
                <a:spcPts val="200"/>
              </a:spcBef>
              <a:spcAft>
                <a:spcPts val="600"/>
              </a:spcAft>
              <a:buClr>
                <a:srgbClr val="8D0C39"/>
              </a:buClr>
              <a:buSzTx/>
              <a:buFont typeface="Wingdings" panose="05000000000000000000" pitchFamily="2" charset="2"/>
              <a:buChar char="ü"/>
              <a:tabLst/>
              <a:defRPr/>
            </a:pPr>
            <a:r>
              <a:rPr kumimoji="0" lang="en-US" sz="1500" b="0" i="0" u="none" strike="noStrike" kern="1200" cap="none" spc="0" normalizeH="0" baseline="0" noProof="0" dirty="0">
                <a:ln>
                  <a:noFill/>
                </a:ln>
                <a:solidFill>
                  <a:srgbClr val="000000"/>
                </a:solidFill>
                <a:effectLst/>
                <a:uLnTx/>
                <a:uFillTx/>
                <a:latin typeface="Nunito" pitchFamily="2" charset="77"/>
                <a:ea typeface="+mn-ea"/>
                <a:cs typeface="+mn-cs"/>
              </a:rPr>
              <a:t>Reducing or controlling the </a:t>
            </a:r>
            <a:r>
              <a:rPr kumimoji="0" lang="en-US" sz="1500" b="1" i="0" u="none" strike="noStrike" kern="1200" cap="none" spc="0" normalizeH="0" baseline="0" noProof="0" dirty="0">
                <a:ln>
                  <a:noFill/>
                </a:ln>
                <a:solidFill>
                  <a:srgbClr val="509E2F"/>
                </a:solidFill>
                <a:effectLst/>
                <a:uLnTx/>
                <a:uFillTx/>
                <a:latin typeface="Nunito" pitchFamily="2" charset="77"/>
                <a:ea typeface="+mn-ea"/>
                <a:cs typeface="+mn-cs"/>
              </a:rPr>
              <a:t>cost of healthcare</a:t>
            </a:r>
            <a:r>
              <a:rPr kumimoji="0" lang="en-US" sz="1500" b="0" i="0" u="none" strike="noStrike" kern="1200" cap="none" spc="0" normalizeH="0" baseline="0" noProof="0" dirty="0">
                <a:ln>
                  <a:noFill/>
                </a:ln>
                <a:solidFill>
                  <a:srgbClr val="000000"/>
                </a:solidFill>
                <a:effectLst/>
                <a:uLnTx/>
                <a:uFillTx/>
                <a:latin typeface="Nunito" pitchFamily="2" charset="77"/>
                <a:ea typeface="+mn-ea"/>
                <a:cs typeface="+mn-cs"/>
              </a:rPr>
              <a:t>.</a:t>
            </a:r>
          </a:p>
          <a:p>
            <a:pPr marL="404803" marR="0" lvl="1" indent="0" algn="l" defTabSz="914400" rtl="0" eaLnBrk="1" fontAlgn="auto" latinLnBrk="0" hangingPunct="1">
              <a:lnSpc>
                <a:spcPct val="100000"/>
              </a:lnSpc>
              <a:spcBef>
                <a:spcPts val="200"/>
              </a:spcBef>
              <a:spcAft>
                <a:spcPts val="600"/>
              </a:spcAft>
              <a:buClr>
                <a:srgbClr val="8D0C39"/>
              </a:buClr>
              <a:buSzTx/>
              <a:buNone/>
              <a:tabLst/>
              <a:defRPr/>
            </a:pPr>
            <a:endParaRPr kumimoji="0" lang="en-US" sz="1200" b="0" i="0" u="none" strike="noStrike" kern="1200" cap="none" spc="0" normalizeH="0" baseline="0" noProof="0" dirty="0">
              <a:ln>
                <a:noFill/>
              </a:ln>
              <a:solidFill>
                <a:srgbClr val="000000"/>
              </a:solidFill>
              <a:effectLst/>
              <a:uLnTx/>
              <a:uFillTx/>
              <a:latin typeface="Nunito" pitchFamily="2" charset="77"/>
              <a:ea typeface="+mn-ea"/>
              <a:cs typeface="+mn-cs"/>
            </a:endParaRPr>
          </a:p>
          <a:p>
            <a:pPr marL="182558" marR="0" lvl="1" indent="0" algn="l" defTabSz="914400" rtl="0" eaLnBrk="1" fontAlgn="auto" latinLnBrk="0" hangingPunct="1">
              <a:lnSpc>
                <a:spcPct val="100000"/>
              </a:lnSpc>
              <a:spcBef>
                <a:spcPts val="200"/>
              </a:spcBef>
              <a:spcAft>
                <a:spcPts val="600"/>
              </a:spcAft>
              <a:buClr>
                <a:srgbClr val="8D0C39"/>
              </a:buClr>
              <a:buSzTx/>
              <a:buFont typeface="Arial" panose="020B0604020202020204" pitchFamily="34" charset="0"/>
              <a:buNone/>
              <a:tabLst/>
              <a:defRPr/>
            </a:pPr>
            <a:r>
              <a:rPr kumimoji="0" lang="en-US" altLang="en-US" sz="1700" b="1" i="0" u="none" strike="noStrike" kern="1200" cap="none" spc="0" normalizeH="0" baseline="0" noProof="0" dirty="0">
                <a:ln>
                  <a:noFill/>
                </a:ln>
                <a:solidFill>
                  <a:srgbClr val="000000"/>
                </a:solidFill>
                <a:effectLst/>
                <a:uLnTx/>
                <a:uFillTx/>
                <a:latin typeface="Nunito" pitchFamily="2" charset="77"/>
                <a:ea typeface="+mn-ea"/>
                <a:cs typeface="+mn-cs"/>
              </a:rPr>
              <a:t>CMS also uses Star Ratings as a basis for compliance and enforcement actions, to identify audit candidates, and to support decisions for application approvals and denials.</a:t>
            </a:r>
            <a:endParaRPr kumimoji="0" lang="en-US" sz="1700" b="0" i="0" u="none" strike="noStrike" kern="1200" cap="none" spc="0" normalizeH="0" baseline="0" noProof="0" dirty="0">
              <a:ln>
                <a:noFill/>
              </a:ln>
              <a:solidFill>
                <a:srgbClr val="000000"/>
              </a:solidFill>
              <a:effectLst/>
              <a:uLnTx/>
              <a:uFillTx/>
              <a:latin typeface="Nunito" pitchFamily="2" charset="77"/>
              <a:ea typeface="+mn-ea"/>
              <a:cs typeface="+mn-cs"/>
            </a:endParaRPr>
          </a:p>
          <a:p>
            <a:pPr indent="0" algn="l">
              <a:lnSpc>
                <a:spcPct val="100000"/>
              </a:lnSpc>
              <a:buNone/>
            </a:pPr>
            <a:endParaRPr lang="en-US" sz="2000" b="0" i="0" dirty="0">
              <a:solidFill>
                <a:srgbClr val="1A1A1B"/>
              </a:solidFill>
              <a:effectLst/>
            </a:endParaRPr>
          </a:p>
        </p:txBody>
      </p:sp>
      <p:sp>
        <p:nvSpPr>
          <p:cNvPr id="3" name="Text Placeholder 2">
            <a:extLst>
              <a:ext uri="{FF2B5EF4-FFF2-40B4-BE49-F238E27FC236}">
                <a16:creationId xmlns:a16="http://schemas.microsoft.com/office/drawing/2014/main" id="{0A5B8561-CD99-00B8-D1F5-67F16456A031}"/>
              </a:ext>
            </a:extLst>
          </p:cNvPr>
          <p:cNvSpPr>
            <a:spLocks noGrp="1"/>
          </p:cNvSpPr>
          <p:nvPr>
            <p:ph type="body" sz="quarter" idx="11"/>
          </p:nvPr>
        </p:nvSpPr>
        <p:spPr>
          <a:xfrm>
            <a:off x="772109" y="115508"/>
            <a:ext cx="6815016" cy="508000"/>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2800" b="1" dirty="0">
                <a:solidFill>
                  <a:schemeClr val="bg1"/>
                </a:solidFill>
                <a:latin typeface="+mj-lt"/>
              </a:rPr>
              <a:t>Star Ratings Purpose &amp; Intent</a:t>
            </a:r>
          </a:p>
        </p:txBody>
      </p:sp>
      <p:pic>
        <p:nvPicPr>
          <p:cNvPr id="4" name="Picture 3">
            <a:extLst>
              <a:ext uri="{FF2B5EF4-FFF2-40B4-BE49-F238E27FC236}">
                <a16:creationId xmlns:a16="http://schemas.microsoft.com/office/drawing/2014/main" id="{8EF88E9A-8117-85E2-8A8E-81C9F1CACE6C}"/>
              </a:ext>
            </a:extLst>
          </p:cNvPr>
          <p:cNvPicPr>
            <a:picLocks noChangeAspect="1"/>
          </p:cNvPicPr>
          <p:nvPr/>
        </p:nvPicPr>
        <p:blipFill>
          <a:blip r:embed="rId3"/>
          <a:stretch>
            <a:fillRect/>
          </a:stretch>
        </p:blipFill>
        <p:spPr>
          <a:xfrm>
            <a:off x="7887158" y="-10160"/>
            <a:ext cx="1152244" cy="1018120"/>
          </a:xfrm>
          <a:prstGeom prst="rect">
            <a:avLst/>
          </a:prstGeom>
        </p:spPr>
      </p:pic>
      <p:graphicFrame>
        <p:nvGraphicFramePr>
          <p:cNvPr id="5" name="Diagram 4">
            <a:extLst>
              <a:ext uri="{FF2B5EF4-FFF2-40B4-BE49-F238E27FC236}">
                <a16:creationId xmlns:a16="http://schemas.microsoft.com/office/drawing/2014/main" id="{5BE5DE39-301F-83E9-4CF9-38F864AFB058}"/>
              </a:ext>
            </a:extLst>
          </p:cNvPr>
          <p:cNvGraphicFramePr/>
          <p:nvPr>
            <p:extLst>
              <p:ext uri="{D42A27DB-BD31-4B8C-83A1-F6EECF244321}">
                <p14:modId xmlns:p14="http://schemas.microsoft.com/office/powerpoint/2010/main" val="1521459051"/>
              </p:ext>
            </p:extLst>
          </p:nvPr>
        </p:nvGraphicFramePr>
        <p:xfrm>
          <a:off x="6106160" y="1087119"/>
          <a:ext cx="6024880" cy="56286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3922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9A46023-FEDF-A333-6C82-026ACAB3CD4B}"/>
              </a:ext>
            </a:extLst>
          </p:cNvPr>
          <p:cNvSpPr/>
          <p:nvPr/>
        </p:nvSpPr>
        <p:spPr>
          <a:xfrm>
            <a:off x="294640" y="2072640"/>
            <a:ext cx="3556000" cy="4165600"/>
          </a:xfrm>
          <a:prstGeom prst="roundRect">
            <a:avLst>
              <a:gd name="adj" fmla="val 0"/>
            </a:avLst>
          </a:prstGeom>
          <a:solidFill>
            <a:schemeClr val="tx2">
              <a:lumMod val="20000"/>
              <a:lumOff val="80000"/>
            </a:schemeClr>
          </a:solidFill>
          <a:ln w="12700">
            <a:solidFill>
              <a:schemeClr val="accent1"/>
            </a:solidFill>
          </a:ln>
          <a:effectLst/>
        </p:spPr>
        <p:style>
          <a:lnRef idx="3">
            <a:schemeClr val="lt1">
              <a:hueOff val="0"/>
              <a:satOff val="0"/>
              <a:lumOff val="0"/>
              <a:alphaOff val="0"/>
            </a:schemeClr>
          </a:lnRef>
          <a:fillRef idx="1">
            <a:schemeClr val="accent2">
              <a:hueOff val="1540075"/>
              <a:satOff val="246"/>
              <a:lumOff val="-1176"/>
              <a:alphaOff val="0"/>
            </a:schemeClr>
          </a:fillRef>
          <a:effectRef idx="1">
            <a:schemeClr val="accent2">
              <a:hueOff val="1540075"/>
              <a:satOff val="246"/>
              <a:lumOff val="-1176"/>
              <a:alphaOff val="0"/>
            </a:schemeClr>
          </a:effectRef>
          <a:fontRef idx="minor">
            <a:schemeClr val="lt1"/>
          </a:fontRef>
        </p:style>
        <p:txBody>
          <a:bodyPr spcFirstLastPara="0" vert="horz" wrap="square" lIns="53435" tIns="53435" rIns="53435" bIns="53435" numCol="1" spcCol="1270" rtlCol="0" anchor="ctr" anchorCtr="0">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defTabSz="400041">
              <a:lnSpc>
                <a:spcPct val="90000"/>
              </a:lnSpc>
              <a:spcBef>
                <a:spcPct val="0"/>
              </a:spcBef>
              <a:spcAft>
                <a:spcPct val="35000"/>
              </a:spcAft>
              <a:defRPr/>
            </a:pPr>
            <a:endParaRPr lang="en-US" sz="1200" dirty="0">
              <a:solidFill>
                <a:srgbClr val="FFFFFF"/>
              </a:solidFill>
              <a:latin typeface="Arial" panose="020B0604020202020204"/>
            </a:endParaRPr>
          </a:p>
        </p:txBody>
      </p:sp>
      <p:sp>
        <p:nvSpPr>
          <p:cNvPr id="2" name="Title 1"/>
          <p:cNvSpPr>
            <a:spLocks noGrp="1"/>
          </p:cNvSpPr>
          <p:nvPr>
            <p:ph type="title"/>
          </p:nvPr>
        </p:nvSpPr>
        <p:spPr>
          <a:xfrm>
            <a:off x="203200" y="134233"/>
            <a:ext cx="4064000" cy="1524000"/>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867" b="1" dirty="0">
                <a:solidFill>
                  <a:schemeClr val="tx2"/>
                </a:solidFill>
              </a:rPr>
              <a:t>STAR RATINGS DATA SOURCES </a:t>
            </a:r>
            <a:br>
              <a:rPr lang="en-US" sz="1867" b="1" dirty="0">
                <a:solidFill>
                  <a:schemeClr val="tx2"/>
                </a:solidFill>
              </a:rPr>
            </a:br>
            <a:r>
              <a:rPr lang="en-US" sz="1867" b="1" dirty="0">
                <a:solidFill>
                  <a:schemeClr val="tx2"/>
                </a:solidFill>
              </a:rPr>
              <a:t>and </a:t>
            </a:r>
            <a:br>
              <a:rPr lang="en-US" sz="1867" b="1" dirty="0">
                <a:solidFill>
                  <a:schemeClr val="tx2"/>
                </a:solidFill>
              </a:rPr>
            </a:br>
            <a:r>
              <a:rPr lang="en-US" sz="1867" b="1" dirty="0">
                <a:solidFill>
                  <a:schemeClr val="tx2"/>
                </a:solidFill>
              </a:rPr>
              <a:t>Measure Composition</a:t>
            </a:r>
          </a:p>
        </p:txBody>
      </p:sp>
      <p:graphicFrame>
        <p:nvGraphicFramePr>
          <p:cNvPr id="4" name="Table 3">
            <a:extLst>
              <a:ext uri="{FF2B5EF4-FFF2-40B4-BE49-F238E27FC236}">
                <a16:creationId xmlns:a16="http://schemas.microsoft.com/office/drawing/2014/main" id="{A82B8964-73C0-C148-872C-F9100A98A34A}"/>
              </a:ext>
            </a:extLst>
          </p:cNvPr>
          <p:cNvGraphicFramePr>
            <a:graphicFrameLocks noGrp="1"/>
          </p:cNvGraphicFramePr>
          <p:nvPr>
            <p:extLst>
              <p:ext uri="{D42A27DB-BD31-4B8C-83A1-F6EECF244321}">
                <p14:modId xmlns:p14="http://schemas.microsoft.com/office/powerpoint/2010/main" val="2906286648"/>
              </p:ext>
            </p:extLst>
          </p:nvPr>
        </p:nvGraphicFramePr>
        <p:xfrm>
          <a:off x="4267200" y="170567"/>
          <a:ext cx="7721600" cy="6781800"/>
        </p:xfrm>
        <a:graphic>
          <a:graphicData uri="http://schemas.openxmlformats.org/drawingml/2006/table">
            <a:tbl>
              <a:tblPr firstRow="1" bandRow="1">
                <a:tableStyleId>{00A15C55-8517-42AA-B614-E9B94910E393}</a:tableStyleId>
              </a:tblPr>
              <a:tblGrid>
                <a:gridCol w="2573867">
                  <a:extLst>
                    <a:ext uri="{9D8B030D-6E8A-4147-A177-3AD203B41FA5}">
                      <a16:colId xmlns:a16="http://schemas.microsoft.com/office/drawing/2014/main" val="2707870296"/>
                    </a:ext>
                  </a:extLst>
                </a:gridCol>
                <a:gridCol w="1286933">
                  <a:extLst>
                    <a:ext uri="{9D8B030D-6E8A-4147-A177-3AD203B41FA5}">
                      <a16:colId xmlns:a16="http://schemas.microsoft.com/office/drawing/2014/main" val="3465037813"/>
                    </a:ext>
                  </a:extLst>
                </a:gridCol>
                <a:gridCol w="1184729">
                  <a:extLst>
                    <a:ext uri="{9D8B030D-6E8A-4147-A177-3AD203B41FA5}">
                      <a16:colId xmlns:a16="http://schemas.microsoft.com/office/drawing/2014/main" val="3631705395"/>
                    </a:ext>
                  </a:extLst>
                </a:gridCol>
                <a:gridCol w="2676071">
                  <a:extLst>
                    <a:ext uri="{9D8B030D-6E8A-4147-A177-3AD203B41FA5}">
                      <a16:colId xmlns:a16="http://schemas.microsoft.com/office/drawing/2014/main" val="1623000816"/>
                    </a:ext>
                  </a:extLst>
                </a:gridCol>
              </a:tblGrid>
              <a:tr h="314960">
                <a:tc>
                  <a:txBody>
                    <a:bodyPr/>
                    <a:lstStyle/>
                    <a:p>
                      <a:pPr algn="ctr"/>
                      <a:r>
                        <a:rPr lang="en-US" sz="1500" dirty="0"/>
                        <a:t>HEDIS</a:t>
                      </a:r>
                      <a:r>
                        <a:rPr lang="en-US" sz="1500" baseline="30000" dirty="0"/>
                        <a:t>®</a:t>
                      </a:r>
                    </a:p>
                  </a:txBody>
                  <a:tcPr anchor="ctr">
                    <a:solidFill>
                      <a:schemeClr val="accent4">
                        <a:lumMod val="75000"/>
                      </a:schemeClr>
                    </a:solidFill>
                  </a:tcPr>
                </a:tc>
                <a:tc gridSpan="2">
                  <a:txBody>
                    <a:bodyPr/>
                    <a:lstStyle/>
                    <a:p>
                      <a:pPr algn="ctr"/>
                      <a:r>
                        <a:rPr lang="en-US" sz="1500" dirty="0"/>
                        <a:t>CAHPS</a:t>
                      </a:r>
                    </a:p>
                  </a:txBody>
                  <a:tcPr marL="121920" marR="121920" marT="60960" marB="60960" anchor="ctr">
                    <a:solidFill>
                      <a:schemeClr val="accent4">
                        <a:lumMod val="75000"/>
                      </a:schemeClr>
                    </a:solidFill>
                  </a:tcPr>
                </a:tc>
                <a:tc hMerge="1">
                  <a:txBody>
                    <a:bodyPr/>
                    <a:lstStyle/>
                    <a:p>
                      <a:endParaRPr lang="en-US"/>
                    </a:p>
                  </a:txBody>
                  <a:tcPr/>
                </a:tc>
                <a:tc>
                  <a:txBody>
                    <a:bodyPr/>
                    <a:lstStyle/>
                    <a:p>
                      <a:pPr algn="ctr"/>
                      <a:r>
                        <a:rPr lang="en-US" sz="1500" dirty="0"/>
                        <a:t>HOS</a:t>
                      </a:r>
                    </a:p>
                  </a:txBody>
                  <a:tcPr anchor="ctr">
                    <a:solidFill>
                      <a:schemeClr val="accent4">
                        <a:lumMod val="75000"/>
                      </a:schemeClr>
                    </a:solidFill>
                  </a:tcPr>
                </a:tc>
                <a:extLst>
                  <a:ext uri="{0D108BD9-81ED-4DB2-BD59-A6C34878D82A}">
                    <a16:rowId xmlns:a16="http://schemas.microsoft.com/office/drawing/2014/main" val="3526151467"/>
                  </a:ext>
                </a:extLst>
              </a:tr>
              <a:tr h="4318000">
                <a:tc>
                  <a:txBody>
                    <a:bodyPr/>
                    <a:lstStyle/>
                    <a:p>
                      <a:pPr marL="285750" lvl="1" indent="-285750" algn="l" defTabSz="533400">
                        <a:spcBef>
                          <a:spcPct val="0"/>
                        </a:spcBef>
                        <a:spcAft>
                          <a:spcPts val="600"/>
                        </a:spcAft>
                        <a:buFont typeface="Arial" panose="020B0604020202020204" pitchFamily="34" charset="0"/>
                        <a:buChar char="•"/>
                      </a:pPr>
                      <a:r>
                        <a:rPr lang="en-US" sz="1500" kern="1200" dirty="0">
                          <a:solidFill>
                            <a:schemeClr val="tx1"/>
                          </a:solidFill>
                        </a:rPr>
                        <a:t>Developed and maintained by the National Committee for Quality Assurance (NCQA)</a:t>
                      </a:r>
                      <a:endParaRPr lang="en-US" sz="1500" kern="1200" dirty="0"/>
                    </a:p>
                    <a:p>
                      <a:pPr marL="285750" lvl="1" indent="-285750" algn="l" defTabSz="533400">
                        <a:spcBef>
                          <a:spcPct val="0"/>
                        </a:spcBef>
                        <a:spcAft>
                          <a:spcPts val="600"/>
                        </a:spcAft>
                        <a:buFont typeface="Arial" panose="020B0604020202020204" pitchFamily="34" charset="0"/>
                        <a:buChar char="•"/>
                      </a:pPr>
                      <a:r>
                        <a:rPr lang="en-US" sz="1500" kern="1200" dirty="0">
                          <a:solidFill>
                            <a:schemeClr val="tx1"/>
                          </a:solidFill>
                        </a:rPr>
                        <a:t>Designed to allow consumers to compare performance to other plans and/or benchmarks</a:t>
                      </a:r>
                    </a:p>
                    <a:p>
                      <a:pPr marL="285750" lvl="1" indent="-285750" algn="l" defTabSz="533400">
                        <a:spcBef>
                          <a:spcPct val="0"/>
                        </a:spcBef>
                        <a:spcAft>
                          <a:spcPts val="600"/>
                        </a:spcAft>
                        <a:buFont typeface="Arial" panose="020B0604020202020204" pitchFamily="34" charset="0"/>
                        <a:buChar char="•"/>
                      </a:pPr>
                      <a:r>
                        <a:rPr lang="en-US" sz="1500" kern="1200" dirty="0">
                          <a:solidFill>
                            <a:schemeClr val="tx1"/>
                          </a:solidFill>
                        </a:rPr>
                        <a:t>Comes from surveys, insurance claims, medical charts</a:t>
                      </a:r>
                    </a:p>
                    <a:p>
                      <a:pPr marL="285750" lvl="1" indent="-285750" algn="l" defTabSz="533400">
                        <a:spcBef>
                          <a:spcPct val="0"/>
                        </a:spcBef>
                        <a:spcAft>
                          <a:spcPts val="600"/>
                        </a:spcAft>
                        <a:buFont typeface="Arial" panose="020B0604020202020204" pitchFamily="34" charset="0"/>
                        <a:buChar char="•"/>
                      </a:pPr>
                      <a:r>
                        <a:rPr lang="en-US" sz="1500" dirty="0">
                          <a:solidFill>
                            <a:schemeClr val="tx1"/>
                          </a:solidFill>
                        </a:rPr>
                        <a:t>The industry’s most used source of clinical quality measures</a:t>
                      </a:r>
                      <a:endParaRPr lang="en-US" sz="1500" kern="1200" dirty="0">
                        <a:solidFill>
                          <a:schemeClr val="tx1"/>
                        </a:solidFill>
                      </a:endParaRPr>
                    </a:p>
                  </a:txBody>
                  <a:tcPr anchor="ctr"/>
                </a:tc>
                <a:tc gridSpan="2">
                  <a:txBody>
                    <a:bodyPr/>
                    <a:lstStyle/>
                    <a:p>
                      <a:pPr marL="285750" lvl="1" indent="-285750" algn="l" defTabSz="533400">
                        <a:spcBef>
                          <a:spcPct val="0"/>
                        </a:spcBef>
                        <a:spcAft>
                          <a:spcPts val="600"/>
                        </a:spcAft>
                        <a:buFont typeface="Arial" panose="020B0604020202020204" pitchFamily="34" charset="0"/>
                        <a:buChar char="•"/>
                      </a:pPr>
                      <a:r>
                        <a:rPr lang="en-US" sz="1500" kern="1200" dirty="0">
                          <a:solidFill>
                            <a:schemeClr val="tx1"/>
                          </a:solidFill>
                        </a:rPr>
                        <a:t>Data comes from a series of patient surveys rating healthcare experiences</a:t>
                      </a:r>
                      <a:endParaRPr lang="en-US" sz="1500" kern="1200" dirty="0"/>
                    </a:p>
                    <a:p>
                      <a:pPr marL="285750" lvl="1" indent="-285750" algn="l" defTabSz="533400">
                        <a:spcBef>
                          <a:spcPct val="0"/>
                        </a:spcBef>
                        <a:spcAft>
                          <a:spcPts val="600"/>
                        </a:spcAft>
                        <a:buFont typeface="Arial" panose="020B0604020202020204" pitchFamily="34" charset="0"/>
                        <a:buChar char="•"/>
                      </a:pPr>
                      <a:r>
                        <a:rPr lang="en-US" sz="1500" kern="1200" dirty="0">
                          <a:solidFill>
                            <a:schemeClr val="tx1"/>
                          </a:solidFill>
                        </a:rPr>
                        <a:t>Focus on healthcare quality aspects that patients find important and are well equipped to assess</a:t>
                      </a:r>
                    </a:p>
                    <a:p>
                      <a:pPr marL="285750" lvl="1" indent="-285750" algn="l" defTabSz="533400">
                        <a:spcBef>
                          <a:spcPct val="0"/>
                        </a:spcBef>
                        <a:spcAft>
                          <a:spcPts val="600"/>
                        </a:spcAft>
                        <a:buFont typeface="Arial" panose="020B0604020202020204" pitchFamily="34" charset="0"/>
                        <a:buChar char="•"/>
                      </a:pPr>
                      <a:r>
                        <a:rPr lang="en-US" sz="1500" kern="1200" dirty="0">
                          <a:solidFill>
                            <a:schemeClr val="tx1"/>
                          </a:solidFill>
                        </a:rPr>
                        <a:t>CAHPS surveys are funded and overseen by the Agency for Healthcare Research and Quality (AHRQ) but must be administered by a qualified vendor</a:t>
                      </a:r>
                    </a:p>
                  </a:txBody>
                  <a:tcPr marL="121920" marR="121920" marT="60960" marB="60960" anchor="ctr"/>
                </a:tc>
                <a:tc hMerge="1">
                  <a:txBody>
                    <a:bodyPr/>
                    <a:lstStyle/>
                    <a:p>
                      <a:endParaRPr lang="en-US"/>
                    </a:p>
                  </a:txBody>
                  <a:tcPr/>
                </a:tc>
                <a:tc>
                  <a:txBody>
                    <a:bodyPr/>
                    <a:lstStyle/>
                    <a:p>
                      <a:pPr marL="285750" lvl="1" indent="-285750" algn="l" defTabSz="533400">
                        <a:spcBef>
                          <a:spcPct val="0"/>
                        </a:spcBef>
                        <a:spcAft>
                          <a:spcPts val="600"/>
                        </a:spcAft>
                        <a:buFont typeface="Arial" panose="020B0604020202020204" pitchFamily="34" charset="0"/>
                        <a:buChar char="•"/>
                      </a:pPr>
                      <a:r>
                        <a:rPr lang="en-US" sz="1500" kern="1200" dirty="0">
                          <a:solidFill>
                            <a:schemeClr val="tx1"/>
                          </a:solidFill>
                        </a:rPr>
                        <a:t>First patient-reported outcomes measures used in Medicare</a:t>
                      </a:r>
                      <a:endParaRPr lang="en-US" sz="1500" kern="1200" dirty="0"/>
                    </a:p>
                    <a:p>
                      <a:pPr marL="285750" lvl="1" indent="-285750" algn="l" defTabSz="533400">
                        <a:spcBef>
                          <a:spcPct val="0"/>
                        </a:spcBef>
                        <a:spcAft>
                          <a:spcPts val="600"/>
                        </a:spcAft>
                        <a:buFont typeface="Arial" panose="020B0604020202020204" pitchFamily="34" charset="0"/>
                        <a:buChar char="•"/>
                      </a:pPr>
                      <a:r>
                        <a:rPr lang="en-US" sz="1500" kern="1200" dirty="0">
                          <a:solidFill>
                            <a:schemeClr val="tx1"/>
                          </a:solidFill>
                        </a:rPr>
                        <a:t>A random sample of Medicare beneficiaries is drawn and surveyed from each participating Medicare Advantage Organization. </a:t>
                      </a:r>
                    </a:p>
                    <a:p>
                      <a:pPr marL="285750" lvl="1" indent="-285750" algn="l" defTabSz="533400">
                        <a:spcBef>
                          <a:spcPct val="0"/>
                        </a:spcBef>
                        <a:spcAft>
                          <a:spcPts val="600"/>
                        </a:spcAft>
                        <a:buFont typeface="Arial" panose="020B0604020202020204" pitchFamily="34" charset="0"/>
                        <a:buChar char="•"/>
                      </a:pPr>
                      <a:r>
                        <a:rPr lang="en-US" sz="1500" kern="1200" dirty="0">
                          <a:solidFill>
                            <a:schemeClr val="tx1"/>
                          </a:solidFill>
                        </a:rPr>
                        <a:t>The same group of members is resurveyed after 2 years to evaluate how effectively the MA plan has maintained or improved the health of those surveyed</a:t>
                      </a:r>
                      <a:endParaRPr lang="en-US" sz="1500" kern="1200" dirty="0"/>
                    </a:p>
                  </a:txBody>
                  <a:tcPr anchor="ctr"/>
                </a:tc>
                <a:extLst>
                  <a:ext uri="{0D108BD9-81ED-4DB2-BD59-A6C34878D82A}">
                    <a16:rowId xmlns:a16="http://schemas.microsoft.com/office/drawing/2014/main" val="1950304878"/>
                  </a:ext>
                </a:extLst>
              </a:tr>
              <a:tr h="172720">
                <a:tc gridSpan="4">
                  <a:txBody>
                    <a:bodyPr/>
                    <a:lstStyle/>
                    <a:p>
                      <a:pPr marL="0" lvl="1" indent="0" algn="l" defTabSz="533400">
                        <a:spcBef>
                          <a:spcPct val="0"/>
                        </a:spcBef>
                        <a:spcAft>
                          <a:spcPts val="600"/>
                        </a:spcAft>
                        <a:buFont typeface="Arial" panose="020B0604020202020204" pitchFamily="34" charset="0"/>
                        <a:buNone/>
                      </a:pPr>
                      <a:endParaRPr lang="en-US" sz="500" kern="1200" dirty="0">
                        <a:solidFill>
                          <a:schemeClr val="tx1"/>
                        </a:solidFill>
                      </a:endParaRPr>
                    </a:p>
                  </a:txBody>
                  <a:tcPr marL="121920" marR="121920" marT="60960" marB="60960" anchor="ctr"/>
                </a:tc>
                <a:tc hMerge="1">
                  <a:txBody>
                    <a:bodyPr/>
                    <a:lstStyle/>
                    <a:p>
                      <a:pPr marL="285750" lvl="1" indent="-285750" algn="l" defTabSz="533400">
                        <a:spcBef>
                          <a:spcPct val="0"/>
                        </a:spcBef>
                        <a:spcAft>
                          <a:spcPts val="600"/>
                        </a:spcAft>
                        <a:buFont typeface="Arial" panose="020B0604020202020204" pitchFamily="34" charset="0"/>
                        <a:buChar char="•"/>
                      </a:pPr>
                      <a:endParaRPr lang="en-US" sz="1400" kern="1200" dirty="0">
                        <a:solidFill>
                          <a:schemeClr val="tx1"/>
                        </a:solidFill>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hMerge="1">
                  <a:txBody>
                    <a:bodyPr/>
                    <a:lstStyle/>
                    <a:p>
                      <a:pPr marL="285750" lvl="1" indent="-285750" algn="l" defTabSz="533400">
                        <a:spcBef>
                          <a:spcPct val="0"/>
                        </a:spcBef>
                        <a:spcAft>
                          <a:spcPts val="600"/>
                        </a:spcAft>
                        <a:buFont typeface="Arial" panose="020B0604020202020204" pitchFamily="34" charset="0"/>
                        <a:buChar char="•"/>
                      </a:pPr>
                      <a:endParaRPr lang="en-US" sz="1400" kern="12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607703766"/>
                  </a:ext>
                </a:extLst>
              </a:tr>
              <a:tr h="314960">
                <a:tc gridSpan="2">
                  <a:txBody>
                    <a:bodyPr/>
                    <a:lstStyle/>
                    <a:p>
                      <a:pPr algn="ctr"/>
                      <a:r>
                        <a:rPr lang="en-US" sz="1500" b="1" dirty="0">
                          <a:solidFill>
                            <a:schemeClr val="bg1"/>
                          </a:solidFill>
                        </a:rPr>
                        <a:t>Pharmacy - PDEs</a:t>
                      </a:r>
                    </a:p>
                  </a:txBody>
                  <a:tcPr marL="121920" marR="121920" marT="60960" marB="60960" anchor="ctr"/>
                </a:tc>
                <a:tc hMerge="1">
                  <a:txBody>
                    <a:bodyPr/>
                    <a:lstStyle/>
                    <a:p>
                      <a:endParaRPr lang="en-US" dirty="0"/>
                    </a:p>
                  </a:txBody>
                  <a:tcPr anchor="ctr"/>
                </a:tc>
                <a:tc gridSpan="2">
                  <a:txBody>
                    <a:bodyPr/>
                    <a:lstStyle/>
                    <a:p>
                      <a:pPr algn="ctr"/>
                      <a:r>
                        <a:rPr lang="en-US" sz="1500" b="1" dirty="0">
                          <a:solidFill>
                            <a:schemeClr val="bg1"/>
                          </a:solidFill>
                        </a:rPr>
                        <a:t>ADMINISTRATIVE DATA</a:t>
                      </a:r>
                    </a:p>
                  </a:txBody>
                  <a:tcPr marL="121920" marR="121920" marT="60960" marB="60960" anchor="ctr"/>
                </a:tc>
                <a:tc hMerge="1">
                  <a:txBody>
                    <a:bodyPr/>
                    <a:lstStyle/>
                    <a:p>
                      <a:endParaRPr lang="en-US" dirty="0"/>
                    </a:p>
                  </a:txBody>
                  <a:tcPr anchor="ctr"/>
                </a:tc>
                <a:extLst>
                  <a:ext uri="{0D108BD9-81ED-4DB2-BD59-A6C34878D82A}">
                    <a16:rowId xmlns:a16="http://schemas.microsoft.com/office/drawing/2014/main" val="3080787639"/>
                  </a:ext>
                </a:extLst>
              </a:tr>
              <a:tr h="1432560">
                <a:tc gridSpan="2">
                  <a:txBody>
                    <a:bodyPr/>
                    <a:lstStyle/>
                    <a:p>
                      <a:pPr marL="285750" marR="0" lvl="0" indent="-285750" algn="l" defTabSz="41076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Every time a beneficiary fills a Part D prescription, the plan sponsor must submit a summary record to CMS called the prescription drug event (PDE) data</a:t>
                      </a:r>
                    </a:p>
                  </a:txBody>
                  <a:tcPr marL="121920" marR="121920" marT="60960" marB="60960" anchor="ctr"/>
                </a:tc>
                <a:tc hMerge="1">
                  <a:txBody>
                    <a:bodyPr/>
                    <a:lstStyle/>
                    <a:p>
                      <a:endParaRPr lang="en-US"/>
                    </a:p>
                  </a:txBody>
                  <a:tcPr anchor="ctr"/>
                </a:tc>
                <a:tc gridSpan="2">
                  <a:txBody>
                    <a:bodyPr/>
                    <a:lstStyle/>
                    <a:p>
                      <a:pPr marL="285750" marR="0" lvl="0" indent="-285750" algn="l" defTabSz="41076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CMS collects Medicare enrollment, spending, and claims data to monitor and evaluate access to care and quality of care, trends in utilization, changes in payment policy, and other program-related issues</a:t>
                      </a:r>
                    </a:p>
                  </a:txBody>
                  <a:tcPr marL="121920" marR="121920" marT="60960" marB="60960" anchor="ctr"/>
                </a:tc>
                <a:tc hMerge="1">
                  <a:txBody>
                    <a:bodyPr/>
                    <a:lstStyle/>
                    <a:p>
                      <a:endParaRPr lang="en-US" dirty="0"/>
                    </a:p>
                  </a:txBody>
                  <a:tcPr anchor="ctr"/>
                </a:tc>
                <a:extLst>
                  <a:ext uri="{0D108BD9-81ED-4DB2-BD59-A6C34878D82A}">
                    <a16:rowId xmlns:a16="http://schemas.microsoft.com/office/drawing/2014/main" val="42142175"/>
                  </a:ext>
                </a:extLst>
              </a:tr>
            </a:tbl>
          </a:graphicData>
        </a:graphic>
      </p:graphicFrame>
      <p:graphicFrame>
        <p:nvGraphicFramePr>
          <p:cNvPr id="5" name="Chart 4">
            <a:extLst>
              <a:ext uri="{FF2B5EF4-FFF2-40B4-BE49-F238E27FC236}">
                <a16:creationId xmlns:a16="http://schemas.microsoft.com/office/drawing/2014/main" id="{0071DECF-C1AC-2219-F7FD-25D111EEDB6A}"/>
              </a:ext>
            </a:extLst>
          </p:cNvPr>
          <p:cNvGraphicFramePr>
            <a:graphicFrameLocks/>
          </p:cNvGraphicFramePr>
          <p:nvPr>
            <p:extLst>
              <p:ext uri="{D42A27DB-BD31-4B8C-83A1-F6EECF244321}">
                <p14:modId xmlns:p14="http://schemas.microsoft.com/office/powerpoint/2010/main" val="3128893710"/>
              </p:ext>
            </p:extLst>
          </p:nvPr>
        </p:nvGraphicFramePr>
        <p:xfrm>
          <a:off x="172720" y="2234964"/>
          <a:ext cx="3657600" cy="3505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98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FD2347-F3E5-8841-64B5-2A963FAE4C4C}"/>
              </a:ext>
            </a:extLst>
          </p:cNvPr>
          <p:cNvSpPr>
            <a:spLocks noGrp="1"/>
          </p:cNvSpPr>
          <p:nvPr>
            <p:ph type="sldNum" sz="quarter" idx="4294967295"/>
          </p:nvPr>
        </p:nvSpPr>
        <p:spPr/>
        <p:txBody>
          <a:bodyPr/>
          <a:lst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08186383-8D6A-4AC9-9ACC-1035AF233B0C}" type="slidenum">
              <a:rPr kumimoji="0" lang="en-US" sz="1467"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8</a:t>
            </a:fld>
            <a:endParaRPr kumimoji="0" lang="en-US" sz="1467"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64FF0009-4103-E52C-CE93-903CCA449C0B}"/>
              </a:ext>
            </a:extLst>
          </p:cNvPr>
          <p:cNvSpPr>
            <a:spLocks noGrp="1"/>
          </p:cNvSpPr>
          <p:nvPr>
            <p:ph type="body" sz="quarter" idx="11"/>
          </p:nvPr>
        </p:nvSpPr>
        <p:spPr>
          <a:xfrm>
            <a:off x="142240" y="640893"/>
            <a:ext cx="8737600" cy="497027"/>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2600" dirty="0">
                <a:solidFill>
                  <a:schemeClr val="bg1"/>
                </a:solidFill>
              </a:rPr>
              <a:t>What ATRIO Health Plans is doing to improve Star Ratings</a:t>
            </a:r>
          </a:p>
        </p:txBody>
      </p:sp>
      <p:sp>
        <p:nvSpPr>
          <p:cNvPr id="4" name="Text Placeholder 3">
            <a:extLst>
              <a:ext uri="{FF2B5EF4-FFF2-40B4-BE49-F238E27FC236}">
                <a16:creationId xmlns:a16="http://schemas.microsoft.com/office/drawing/2014/main" id="{D353ADAF-CA12-33C4-3A35-DB66301AA291}"/>
              </a:ext>
            </a:extLst>
          </p:cNvPr>
          <p:cNvSpPr>
            <a:spLocks noGrp="1"/>
          </p:cNvSpPr>
          <p:nvPr>
            <p:ph type="body" sz="quarter" idx="12"/>
          </p:nvPr>
        </p:nvSpPr>
        <p:spPr>
          <a:xfrm>
            <a:off x="2773680" y="1290320"/>
            <a:ext cx="9194800" cy="5080000"/>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Arial"/>
                <a:ea typeface="+mn-ea"/>
                <a:cs typeface="+mn-cs"/>
              </a:rPr>
              <a:t>ATRIO’s Top Priorities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a:ea typeface="+mn-ea"/>
              <a:cs typeface="+mn-cs"/>
            </a:endParaRPr>
          </a:p>
          <a:p>
            <a:pPr marL="304792" marR="0" lvl="0" indent="-30479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Ensuring our members have access to </a:t>
            </a:r>
            <a:r>
              <a:rPr kumimoji="0" lang="en-US" sz="1600" b="1" i="0" u="none" strike="noStrike" kern="1200" cap="none" spc="0" normalizeH="0" baseline="0" noProof="0" dirty="0">
                <a:ln>
                  <a:noFill/>
                </a:ln>
                <a:solidFill>
                  <a:srgbClr val="00B050"/>
                </a:solidFill>
                <a:effectLst/>
                <a:uLnTx/>
                <a:uFillTx/>
                <a:latin typeface="Arial"/>
                <a:ea typeface="+mn-ea"/>
                <a:cs typeface="+mn-cs"/>
              </a:rPr>
              <a:t>high-quality </a:t>
            </a:r>
            <a:r>
              <a:rPr kumimoji="0" lang="en-US" sz="1600" b="1" i="0" u="none" strike="noStrike" kern="1200" cap="none" spc="0" normalizeH="0" baseline="0" noProof="0" dirty="0">
                <a:ln>
                  <a:noFill/>
                </a:ln>
                <a:solidFill>
                  <a:srgbClr val="000000"/>
                </a:solidFill>
                <a:effectLst/>
                <a:uLnTx/>
                <a:uFillTx/>
                <a:latin typeface="Arial"/>
                <a:ea typeface="+mn-ea"/>
                <a:cs typeface="+mn-cs"/>
              </a:rPr>
              <a:t>plans with an overall Star rating of </a:t>
            </a:r>
            <a:r>
              <a:rPr kumimoji="0" lang="en-US" sz="1600" b="1" i="0" u="none" strike="noStrike" kern="1200" cap="none" spc="0" normalizeH="0" baseline="0" noProof="0" dirty="0">
                <a:ln>
                  <a:noFill/>
                </a:ln>
                <a:solidFill>
                  <a:srgbClr val="00B050"/>
                </a:solidFill>
                <a:effectLst/>
                <a:uLnTx/>
                <a:uFillTx/>
                <a:latin typeface="Arial"/>
                <a:ea typeface="+mn-ea"/>
                <a:cs typeface="+mn-cs"/>
              </a:rPr>
              <a:t>four stars </a:t>
            </a:r>
            <a:r>
              <a:rPr kumimoji="0" lang="en-US" sz="1600" b="1" i="0" u="none" strike="noStrike" kern="1200" cap="none" spc="0" normalizeH="0" baseline="0" noProof="0" dirty="0">
                <a:ln>
                  <a:noFill/>
                </a:ln>
                <a:solidFill>
                  <a:srgbClr val="000000"/>
                </a:solidFill>
                <a:effectLst/>
                <a:uLnTx/>
                <a:uFillTx/>
                <a:latin typeface="Arial"/>
                <a:ea typeface="+mn-ea"/>
                <a:cs typeface="+mn-cs"/>
              </a:rPr>
              <a:t>or higher. </a:t>
            </a:r>
          </a:p>
          <a:p>
            <a:pPr marL="304792" marR="0" lvl="0" indent="-30479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Helping our members maintain or </a:t>
            </a:r>
            <a:r>
              <a:rPr kumimoji="0" lang="en-US" sz="1600" b="1" i="0" u="none" strike="noStrike" kern="1200" cap="none" spc="0" normalizeH="0" baseline="0" noProof="0" dirty="0">
                <a:ln>
                  <a:noFill/>
                </a:ln>
                <a:solidFill>
                  <a:srgbClr val="00B050"/>
                </a:solidFill>
                <a:effectLst/>
                <a:uLnTx/>
                <a:uFillTx/>
                <a:latin typeface="Arial"/>
                <a:ea typeface="+mn-ea"/>
                <a:cs typeface="+mn-cs"/>
              </a:rPr>
              <a:t>improve their overall health </a:t>
            </a:r>
            <a:r>
              <a:rPr kumimoji="0" lang="en-US" sz="1600" b="1" i="0" u="none" strike="noStrike" kern="1200" cap="none" spc="0" normalizeH="0" baseline="0" noProof="0" dirty="0">
                <a:ln>
                  <a:noFill/>
                </a:ln>
                <a:solidFill>
                  <a:srgbClr val="000000"/>
                </a:solidFill>
                <a:effectLst/>
                <a:uLnTx/>
                <a:uFillTx/>
                <a:latin typeface="Arial"/>
                <a:ea typeface="+mn-ea"/>
                <a:cs typeface="+mn-cs"/>
              </a:rPr>
              <a:t>and </a:t>
            </a:r>
            <a:r>
              <a:rPr kumimoji="0" lang="en-US" sz="1600" b="1" i="0" u="none" strike="noStrike" kern="1200" cap="none" spc="0" normalizeH="0" baseline="0" noProof="0" dirty="0">
                <a:ln>
                  <a:noFill/>
                </a:ln>
                <a:solidFill>
                  <a:srgbClr val="00B050"/>
                </a:solidFill>
                <a:effectLst/>
                <a:uLnTx/>
                <a:uFillTx/>
                <a:latin typeface="Arial"/>
                <a:ea typeface="+mn-ea"/>
                <a:cs typeface="+mn-cs"/>
              </a:rPr>
              <a:t>wellbeing</a:t>
            </a:r>
            <a:r>
              <a:rPr kumimoji="0" lang="en-US" sz="1600" b="1" i="0" u="none" strike="noStrike" kern="1200" cap="none" spc="0" normalizeH="0" baseline="0" noProof="0" dirty="0">
                <a:ln>
                  <a:noFill/>
                </a:ln>
                <a:solidFill>
                  <a:srgbClr val="000000"/>
                </a:solidFill>
                <a:effectLst/>
                <a:uLnTx/>
                <a:uFillTx/>
                <a:latin typeface="Arial"/>
                <a:ea typeface="+mn-ea"/>
                <a:cs typeface="+mn-cs"/>
              </a:rPr>
              <a:t>. </a:t>
            </a:r>
          </a:p>
          <a:p>
            <a:pPr marL="304792" marR="0" lvl="0" indent="-304792"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Examples of ways we are working to achieve our mission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a:ea typeface="+mn-ea"/>
              <a:cs typeface="+mn-cs"/>
            </a:endParaRPr>
          </a:p>
          <a:p>
            <a:pPr marL="228594" marR="0" lvl="0" indent="-228594"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700" b="0" i="0" u="none" strike="noStrike" kern="1200" cap="none" spc="0" normalizeH="0" baseline="0" noProof="0" dirty="0">
                <a:ln>
                  <a:noFill/>
                </a:ln>
                <a:solidFill>
                  <a:srgbClr val="000000"/>
                </a:solidFill>
                <a:effectLst/>
                <a:uLnTx/>
                <a:uFillTx/>
                <a:latin typeface="Arial"/>
                <a:ea typeface="+mn-ea"/>
                <a:cs typeface="+mn-cs"/>
              </a:rPr>
              <a:t>Arming providers with </a:t>
            </a:r>
            <a:r>
              <a:rPr kumimoji="0" lang="en-US" sz="1700" b="0" i="0" u="none" strike="noStrike" kern="1200" cap="none" spc="0" normalizeH="0" baseline="0" noProof="0" dirty="0">
                <a:ln>
                  <a:noFill/>
                </a:ln>
                <a:solidFill>
                  <a:srgbClr val="00B050"/>
                </a:solidFill>
                <a:effectLst/>
                <a:uLnTx/>
                <a:uFillTx/>
                <a:latin typeface="Arial"/>
                <a:ea typeface="+mn-ea"/>
                <a:cs typeface="+mn-cs"/>
              </a:rPr>
              <a:t>timely, actionable patient health information</a:t>
            </a:r>
            <a:r>
              <a:rPr kumimoji="0" lang="en-US" sz="1700" b="0" i="0" u="none" strike="noStrike" kern="1200" cap="none" spc="0" normalizeH="0" baseline="0" noProof="0" dirty="0">
                <a:ln>
                  <a:noFill/>
                </a:ln>
                <a:solidFill>
                  <a:srgbClr val="000000"/>
                </a:solidFill>
                <a:effectLst/>
                <a:uLnTx/>
                <a:uFillTx/>
                <a:latin typeface="Arial"/>
                <a:ea typeface="+mn-ea"/>
                <a:cs typeface="+mn-cs"/>
              </a:rPr>
              <a:t>. This includes the latest care gaps report.</a:t>
            </a:r>
          </a:p>
          <a:p>
            <a:pPr marL="228594" marR="0" lvl="0" indent="-228594"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700" b="0" i="0" u="none" strike="noStrike" kern="1200" cap="none" spc="0" normalizeH="0" baseline="0" noProof="0" dirty="0">
              <a:ln>
                <a:noFill/>
              </a:ln>
              <a:solidFill>
                <a:srgbClr val="000000"/>
              </a:solidFill>
              <a:effectLst/>
              <a:uLnTx/>
              <a:uFillTx/>
              <a:latin typeface="Arial"/>
              <a:ea typeface="+mn-ea"/>
              <a:cs typeface="+mn-cs"/>
            </a:endParaRPr>
          </a:p>
          <a:p>
            <a:pPr marL="228594" marR="0" lvl="0" indent="-228594"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700" b="0" i="0" u="none" strike="noStrike" kern="1200" cap="none" spc="0" normalizeH="0" baseline="0" noProof="0" dirty="0">
                <a:ln>
                  <a:noFill/>
                </a:ln>
                <a:solidFill>
                  <a:srgbClr val="00B050"/>
                </a:solidFill>
                <a:effectLst/>
                <a:uLnTx/>
                <a:uFillTx/>
                <a:latin typeface="Arial"/>
                <a:ea typeface="+mn-ea"/>
                <a:cs typeface="+mn-cs"/>
              </a:rPr>
              <a:t>Rewarding members </a:t>
            </a:r>
            <a:r>
              <a:rPr kumimoji="0" lang="en-US" sz="1700" b="0" i="0" u="none" strike="noStrike" kern="1200" cap="none" spc="0" normalizeH="0" baseline="0" noProof="0" dirty="0">
                <a:ln>
                  <a:noFill/>
                </a:ln>
                <a:solidFill>
                  <a:srgbClr val="000000"/>
                </a:solidFill>
                <a:effectLst/>
                <a:uLnTx/>
                <a:uFillTx/>
                <a:latin typeface="Arial"/>
                <a:ea typeface="+mn-ea"/>
                <a:cs typeface="+mn-cs"/>
              </a:rPr>
              <a:t>for completing Annual Wellness Visits or Annual Check Ups.</a:t>
            </a:r>
          </a:p>
          <a:p>
            <a:pPr marL="228594" marR="0" lvl="0" indent="-228594"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700" b="0" i="0" u="none" strike="noStrike" kern="1200" cap="none" spc="0" normalizeH="0" baseline="0" noProof="0" dirty="0">
              <a:ln>
                <a:noFill/>
              </a:ln>
              <a:solidFill>
                <a:srgbClr val="000000"/>
              </a:solidFill>
              <a:effectLst/>
              <a:uLnTx/>
              <a:uFillTx/>
              <a:latin typeface="Arial"/>
              <a:ea typeface="+mn-ea"/>
              <a:cs typeface="+mn-cs"/>
            </a:endParaRPr>
          </a:p>
          <a:p>
            <a:pPr marL="228594" marR="0" lvl="0" indent="-228594"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700" b="0" i="0" u="none" strike="noStrike" kern="1200" cap="none" spc="0" normalizeH="0" baseline="0" noProof="0" dirty="0">
                <a:ln>
                  <a:noFill/>
                </a:ln>
                <a:solidFill>
                  <a:srgbClr val="000000"/>
                </a:solidFill>
                <a:effectLst/>
                <a:uLnTx/>
                <a:uFillTx/>
                <a:latin typeface="Arial"/>
                <a:ea typeface="+mn-ea"/>
                <a:cs typeface="+mn-cs"/>
              </a:rPr>
              <a:t>Providing a </a:t>
            </a:r>
            <a:r>
              <a:rPr kumimoji="0" lang="en-US" sz="1700" b="0" i="0" u="none" strike="noStrike" kern="1200" cap="none" spc="0" normalizeH="0" baseline="0" noProof="0" dirty="0">
                <a:ln>
                  <a:noFill/>
                </a:ln>
                <a:solidFill>
                  <a:srgbClr val="00B050"/>
                </a:solidFill>
                <a:effectLst/>
                <a:uLnTx/>
                <a:uFillTx/>
                <a:latin typeface="Arial"/>
                <a:ea typeface="+mn-ea"/>
                <a:cs typeface="+mn-cs"/>
              </a:rPr>
              <a:t>dedicated team focused on improving our Star Ratings </a:t>
            </a:r>
            <a:r>
              <a:rPr kumimoji="0" lang="en-US" sz="1700" b="0" i="0" u="none" strike="noStrike" kern="1200" cap="none" spc="0" normalizeH="0" baseline="0" noProof="0" dirty="0">
                <a:ln>
                  <a:noFill/>
                </a:ln>
                <a:solidFill>
                  <a:srgbClr val="000000"/>
                </a:solidFill>
                <a:effectLst/>
                <a:uLnTx/>
                <a:uFillTx/>
                <a:latin typeface="Arial"/>
                <a:ea typeface="+mn-ea"/>
                <a:cs typeface="+mn-cs"/>
              </a:rPr>
              <a:t>for the quality care measures with room for Star score improvement. </a:t>
            </a:r>
          </a:p>
          <a:p>
            <a:pPr marL="228594" marR="0" lvl="0" indent="-228594"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700" b="0" i="0" u="none" strike="noStrike" kern="1200" cap="none" spc="0" normalizeH="0" baseline="0" noProof="0" dirty="0">
              <a:ln>
                <a:noFill/>
              </a:ln>
              <a:solidFill>
                <a:srgbClr val="000000"/>
              </a:solidFill>
              <a:effectLst/>
              <a:uLnTx/>
              <a:uFillTx/>
              <a:latin typeface="Arial"/>
              <a:ea typeface="+mn-ea"/>
              <a:cs typeface="+mn-cs"/>
            </a:endParaRPr>
          </a:p>
          <a:p>
            <a:pPr marL="228594" marR="0" lvl="0" indent="-228594"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700" b="0" i="0" u="none" strike="noStrike" kern="1200" cap="none" spc="0" normalizeH="0" baseline="0" noProof="0" dirty="0">
                <a:ln>
                  <a:noFill/>
                </a:ln>
                <a:solidFill>
                  <a:srgbClr val="000000"/>
                </a:solidFill>
                <a:effectLst/>
                <a:uLnTx/>
                <a:uFillTx/>
                <a:latin typeface="Arial"/>
                <a:ea typeface="+mn-ea"/>
                <a:cs typeface="+mn-cs"/>
              </a:rPr>
              <a:t>Working with Care Management, Health Care Quality, and our network providers to </a:t>
            </a:r>
            <a:r>
              <a:rPr kumimoji="0" lang="en-US" sz="1700" b="0" i="0" u="none" strike="noStrike" kern="1200" cap="none" spc="0" normalizeH="0" baseline="0" noProof="0" dirty="0">
                <a:ln>
                  <a:noFill/>
                </a:ln>
                <a:solidFill>
                  <a:srgbClr val="00B050"/>
                </a:solidFill>
                <a:effectLst/>
                <a:uLnTx/>
                <a:uFillTx/>
                <a:latin typeface="Arial"/>
                <a:ea typeface="+mn-ea"/>
                <a:cs typeface="+mn-cs"/>
              </a:rPr>
              <a:t>help our members stay healthy </a:t>
            </a:r>
            <a:r>
              <a:rPr kumimoji="0" lang="en-US" sz="1700" b="0" i="0" u="none" strike="noStrike" kern="1200" cap="none" spc="0" normalizeH="0" baseline="0" noProof="0" dirty="0">
                <a:ln>
                  <a:noFill/>
                </a:ln>
                <a:solidFill>
                  <a:srgbClr val="000000"/>
                </a:solidFill>
                <a:effectLst/>
                <a:uLnTx/>
                <a:uFillTx/>
                <a:latin typeface="Arial"/>
                <a:ea typeface="+mn-ea"/>
                <a:cs typeface="+mn-cs"/>
              </a:rPr>
              <a:t>by evaluating how often members receive </a:t>
            </a:r>
            <a:r>
              <a:rPr kumimoji="0" lang="en-US" sz="1700" b="0" i="0" u="none" strike="noStrike" kern="1200" cap="none" spc="0" normalizeH="0" baseline="0" noProof="0" dirty="0">
                <a:ln>
                  <a:noFill/>
                </a:ln>
                <a:solidFill>
                  <a:srgbClr val="00B050"/>
                </a:solidFill>
                <a:effectLst/>
                <a:uLnTx/>
                <a:uFillTx/>
                <a:latin typeface="Arial"/>
                <a:ea typeface="+mn-ea"/>
                <a:cs typeface="+mn-cs"/>
              </a:rPr>
              <a:t>screenings, vaccines, checkups</a:t>
            </a:r>
            <a:r>
              <a:rPr kumimoji="0" lang="en-US" sz="1700" b="0" i="0" u="none" strike="noStrike" kern="1200" cap="none" spc="0" normalizeH="0" baseline="0" noProof="0" dirty="0">
                <a:ln>
                  <a:noFill/>
                </a:ln>
                <a:solidFill>
                  <a:srgbClr val="000000"/>
                </a:solidFill>
                <a:effectLst/>
                <a:uLnTx/>
                <a:uFillTx/>
                <a:latin typeface="Arial"/>
                <a:ea typeface="+mn-ea"/>
                <a:cs typeface="+mn-cs"/>
              </a:rPr>
              <a:t>, and other </a:t>
            </a:r>
            <a:r>
              <a:rPr kumimoji="0" lang="en-US" sz="1700" b="0" i="0" u="none" strike="noStrike" kern="1200" cap="none" spc="0" normalizeH="0" baseline="0" noProof="0" dirty="0">
                <a:ln>
                  <a:noFill/>
                </a:ln>
                <a:solidFill>
                  <a:srgbClr val="00B050"/>
                </a:solidFill>
                <a:effectLst/>
                <a:uLnTx/>
                <a:uFillTx/>
                <a:latin typeface="Arial"/>
                <a:ea typeface="+mn-ea"/>
                <a:cs typeface="+mn-cs"/>
              </a:rPr>
              <a:t>preventive services </a:t>
            </a:r>
            <a:r>
              <a:rPr kumimoji="0" lang="en-US" sz="1700" b="0" i="0" u="none" strike="noStrike" kern="1200" cap="none" spc="0" normalizeH="0" baseline="0" noProof="0" dirty="0">
                <a:ln>
                  <a:noFill/>
                </a:ln>
                <a:solidFill>
                  <a:srgbClr val="000000"/>
                </a:solidFill>
                <a:effectLst/>
                <a:uLnTx/>
                <a:uFillTx/>
                <a:latin typeface="Arial"/>
                <a:ea typeface="+mn-ea"/>
                <a:cs typeface="+mn-cs"/>
              </a:rPr>
              <a:t>and helping them to close their care gaps.</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7" name="Picture 6" descr="Businesswoman pointing up">
            <a:extLst>
              <a:ext uri="{FF2B5EF4-FFF2-40B4-BE49-F238E27FC236}">
                <a16:creationId xmlns:a16="http://schemas.microsoft.com/office/drawing/2014/main" id="{B7D7916F-4FBE-2E5D-0419-DCD808784556}"/>
              </a:ext>
            </a:extLst>
          </p:cNvPr>
          <p:cNvPicPr>
            <a:picLocks noChangeAspect="1"/>
          </p:cNvPicPr>
          <p:nvPr/>
        </p:nvPicPr>
        <p:blipFill>
          <a:blip r:embed="rId2">
            <a:duotone>
              <a:prstClr val="black"/>
              <a:srgbClr val="D9C3A5">
                <a:tint val="50000"/>
                <a:satMod val="180000"/>
              </a:srgbClr>
            </a:duotone>
          </a:blip>
          <a:stretch>
            <a:fillRect/>
          </a:stretch>
        </p:blipFill>
        <p:spPr>
          <a:xfrm>
            <a:off x="617165" y="1610360"/>
            <a:ext cx="2051851" cy="4749800"/>
          </a:xfrm>
          <a:prstGeom prst="rect">
            <a:avLst/>
          </a:prstGeom>
        </p:spPr>
      </p:pic>
    </p:spTree>
    <p:extLst>
      <p:ext uri="{BB962C8B-B14F-4D97-AF65-F5344CB8AC3E}">
        <p14:creationId xmlns:p14="http://schemas.microsoft.com/office/powerpoint/2010/main" val="1467495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14AF88-506B-0744-ACEA-CCD399393627}"/>
              </a:ext>
            </a:extLst>
          </p:cNvPr>
          <p:cNvSpPr>
            <a:spLocks noGrp="1"/>
          </p:cNvSpPr>
          <p:nvPr>
            <p:ph type="sldNum" sz="quarter" idx="4294967295"/>
          </p:nvPr>
        </p:nvSpPr>
        <p:spPr/>
        <p:txBody>
          <a:bodyPr/>
          <a:lst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08186383-8D6A-4AC9-9ACC-1035AF233B0C}" type="slidenum">
              <a:rPr kumimoji="0" lang="en-US" sz="1467"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en-US" sz="1467"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72A25BBA-5B63-5648-A62F-A32549DFB75A}"/>
              </a:ext>
            </a:extLst>
          </p:cNvPr>
          <p:cNvSpPr>
            <a:spLocks noGrp="1"/>
          </p:cNvSpPr>
          <p:nvPr>
            <p:ph type="body" sz="quarter" idx="11"/>
          </p:nvPr>
        </p:nvSpPr>
        <p:spPr>
          <a:xfrm>
            <a:off x="101600" y="600253"/>
            <a:ext cx="9042400" cy="508000"/>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2667" dirty="0">
                <a:solidFill>
                  <a:schemeClr val="bg1"/>
                </a:solidFill>
              </a:rPr>
              <a:t>What ATRIO Health Plans is doing to improve Star Ratings</a:t>
            </a:r>
            <a:endParaRPr lang="en-US" sz="2667" dirty="0"/>
          </a:p>
          <a:p>
            <a:endParaRPr lang="en-US" dirty="0"/>
          </a:p>
        </p:txBody>
      </p:sp>
      <p:sp>
        <p:nvSpPr>
          <p:cNvPr id="7" name="TextBox 6">
            <a:extLst>
              <a:ext uri="{FF2B5EF4-FFF2-40B4-BE49-F238E27FC236}">
                <a16:creationId xmlns:a16="http://schemas.microsoft.com/office/drawing/2014/main" id="{992533F0-2579-2459-428F-F8D5990E58EA}"/>
              </a:ext>
            </a:extLst>
          </p:cNvPr>
          <p:cNvSpPr txBox="1"/>
          <p:nvPr/>
        </p:nvSpPr>
        <p:spPr>
          <a:xfrm>
            <a:off x="62753" y="1295401"/>
            <a:ext cx="10097247" cy="861775"/>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600" b="1" dirty="0"/>
              <a:t>One of ATRIO’s main missions is to ensure our members continue to have access to high-quality plans with an overall Star rating of four stars or higher. Through our Medicare Advantage plans we aim to help our members maintain or improve their overall health and wellbeing. </a:t>
            </a:r>
          </a:p>
        </p:txBody>
      </p:sp>
      <p:graphicFrame>
        <p:nvGraphicFramePr>
          <p:cNvPr id="4" name="Content Placeholder 9">
            <a:extLst>
              <a:ext uri="{FF2B5EF4-FFF2-40B4-BE49-F238E27FC236}">
                <a16:creationId xmlns:a16="http://schemas.microsoft.com/office/drawing/2014/main" id="{7919F674-96B0-954A-A542-3967633CCFFF}"/>
              </a:ext>
            </a:extLst>
          </p:cNvPr>
          <p:cNvGraphicFramePr>
            <a:graphicFrameLocks/>
          </p:cNvGraphicFramePr>
          <p:nvPr/>
        </p:nvGraphicFramePr>
        <p:xfrm>
          <a:off x="11954" y="1700887"/>
          <a:ext cx="10496549" cy="4720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602878"/>
      </p:ext>
    </p:extLst>
  </p:cSld>
  <p:clrMapOvr>
    <a:masterClrMapping/>
  </p:clrMapOvr>
</p:sld>
</file>

<file path=ppt/theme/theme1.xml><?xml version="1.0" encoding="utf-8"?>
<a:theme xmlns:a="http://schemas.openxmlformats.org/drawingml/2006/main" name="1_Office Theme">
  <a:themeElements>
    <a:clrScheme name="ATRIO">
      <a:dk1>
        <a:srgbClr val="000000"/>
      </a:dk1>
      <a:lt1>
        <a:srgbClr val="FFFFFF"/>
      </a:lt1>
      <a:dk2>
        <a:srgbClr val="373737"/>
      </a:dk2>
      <a:lt2>
        <a:srgbClr val="DDDDDD"/>
      </a:lt2>
      <a:accent1>
        <a:srgbClr val="115E67"/>
      </a:accent1>
      <a:accent2>
        <a:srgbClr val="509E2F"/>
      </a:accent2>
      <a:accent3>
        <a:srgbClr val="D0DF00"/>
      </a:accent3>
      <a:accent4>
        <a:srgbClr val="AF272F"/>
      </a:accent4>
      <a:accent5>
        <a:srgbClr val="F1B434"/>
      </a:accent5>
      <a:accent6>
        <a:srgbClr val="93328E"/>
      </a:accent6>
      <a:hlink>
        <a:srgbClr val="115E67"/>
      </a:hlink>
      <a:folHlink>
        <a:srgbClr val="509E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TRIO-Presentation 2.18.16" id="{079FC1AF-33AB-42EA-9ED4-C84ACACE8FE9}" vid="{A09AD21E-1558-4858-A872-4DF3EA07C875}"/>
    </a:ext>
  </a:extLst>
</a:theme>
</file>

<file path=ppt/theme/theme2.xml><?xml version="1.0" encoding="utf-8"?>
<a:theme xmlns:a="http://schemas.openxmlformats.org/drawingml/2006/main" name="Office Theme">
  <a:themeElements>
    <a:clrScheme name="ATRIO">
      <a:dk1>
        <a:srgbClr val="000000"/>
      </a:dk1>
      <a:lt1>
        <a:srgbClr val="FFFFFF"/>
      </a:lt1>
      <a:dk2>
        <a:srgbClr val="373737"/>
      </a:dk2>
      <a:lt2>
        <a:srgbClr val="DDDDDD"/>
      </a:lt2>
      <a:accent1>
        <a:srgbClr val="115E67"/>
      </a:accent1>
      <a:accent2>
        <a:srgbClr val="509E2F"/>
      </a:accent2>
      <a:accent3>
        <a:srgbClr val="D0DF00"/>
      </a:accent3>
      <a:accent4>
        <a:srgbClr val="AF272F"/>
      </a:accent4>
      <a:accent5>
        <a:srgbClr val="F1B434"/>
      </a:accent5>
      <a:accent6>
        <a:srgbClr val="93328E"/>
      </a:accent6>
      <a:hlink>
        <a:srgbClr val="115E67"/>
      </a:hlink>
      <a:folHlink>
        <a:srgbClr val="509E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TRIO-Presentation 2.18.16" id="{079FC1AF-33AB-42EA-9ED4-C84ACACE8FE9}" vid="{A09AD21E-1558-4858-A872-4DF3EA07C87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10023</TotalTime>
  <Words>3152</Words>
  <Application>Microsoft Office PowerPoint</Application>
  <PresentationFormat>Widescreen</PresentationFormat>
  <Paragraphs>368</Paragraphs>
  <Slides>24</Slides>
  <Notes>7</Notes>
  <HiddenSlides>1</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24</vt:i4>
      </vt:variant>
    </vt:vector>
  </HeadingPairs>
  <TitlesOfParts>
    <vt:vector size="43" baseType="lpstr">
      <vt:lpstr>Arial</vt:lpstr>
      <vt:lpstr>Bahnschrift SemiLight</vt:lpstr>
      <vt:lpstr>Calibri</vt:lpstr>
      <vt:lpstr>Courier New</vt:lpstr>
      <vt:lpstr>Gill Sans</vt:lpstr>
      <vt:lpstr>Lato Black</vt:lpstr>
      <vt:lpstr>Lato Light</vt:lpstr>
      <vt:lpstr>Nunito</vt:lpstr>
      <vt:lpstr>Nunito ExtraBold</vt:lpstr>
      <vt:lpstr>Nunito Light</vt:lpstr>
      <vt:lpstr>Nunito SemiBold</vt:lpstr>
      <vt:lpstr>Open Sans</vt:lpstr>
      <vt:lpstr>Open Sans Light</vt:lpstr>
      <vt:lpstr>Open Sans Semibold</vt:lpstr>
      <vt:lpstr>Rage Italic</vt:lpstr>
      <vt:lpstr>System Font Regular</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STAR RATINGS DATA SOURCES  and  Measure Composition</vt:lpstr>
      <vt:lpstr>PowerPoint Presentation</vt:lpstr>
      <vt:lpstr>PowerPoint Presentation</vt:lpstr>
      <vt:lpstr>  How Providers Can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Hernandez</dc:creator>
  <cp:lastModifiedBy>Sarah Hernandez</cp:lastModifiedBy>
  <cp:revision>26</cp:revision>
  <dcterms:created xsi:type="dcterms:W3CDTF">2023-07-18T21:20:06Z</dcterms:created>
  <dcterms:modified xsi:type="dcterms:W3CDTF">2023-09-06T16:44:31Z</dcterms:modified>
</cp:coreProperties>
</file>